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notesMasterIdLst>
    <p:notesMasterId r:id="rId23"/>
  </p:notesMasterIdLst>
  <p:sldSz cx="14630400" cy="8229600"/>
  <p:notesSz cx="8229600" cy="14630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2-1.png"/><Relationship Id="rId2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ASTER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4" Type="http://schemas.openxmlformats.org/officeDocument/2006/relationships/image" Target="../media/image-1-4.png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image" Target="../media/image-10-4.png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image" Target="../media/image-11-2.png"/><Relationship Id="rId3" Type="http://schemas.openxmlformats.org/officeDocument/2006/relationships/image" Target="../media/image-11-3.png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image" Target="../media/image-12-2.png"/><Relationship Id="rId3" Type="http://schemas.openxmlformats.org/officeDocument/2006/relationships/image" Target="../media/image-12-3.png"/><Relationship Id="rId4" Type="http://schemas.openxmlformats.org/officeDocument/2006/relationships/image" Target="../media/image-12-4.png"/><Relationship Id="rId5" Type="http://schemas.openxmlformats.org/officeDocument/2006/relationships/image" Target="../media/image-12-5.png"/><Relationship Id="rId6" Type="http://schemas.openxmlformats.org/officeDocument/2006/relationships/slideLayout" Target="../slideLayouts/slideLayout2.xml"/><Relationship Id="rId7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png"/><Relationship Id="rId2" Type="http://schemas.openxmlformats.org/officeDocument/2006/relationships/image" Target="../media/image-13-2.png"/><Relationship Id="rId3" Type="http://schemas.openxmlformats.org/officeDocument/2006/relationships/image" Target="../media/image-13-3.png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-1.png"/><Relationship Id="rId2" Type="http://schemas.openxmlformats.org/officeDocument/2006/relationships/image" Target="../media/image-14-2.png"/><Relationship Id="rId3" Type="http://schemas.openxmlformats.org/officeDocument/2006/relationships/image" Target="../media/image-14-3.png"/><Relationship Id="rId4" Type="http://schemas.openxmlformats.org/officeDocument/2006/relationships/image" Target="../media/image-14-4.png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5-1.png"/><Relationship Id="rId2" Type="http://schemas.openxmlformats.org/officeDocument/2006/relationships/image" Target="../media/image-15-2.png"/><Relationship Id="rId3" Type="http://schemas.openxmlformats.org/officeDocument/2006/relationships/image" Target="../media/image-15-3.png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6-1.png"/><Relationship Id="rId2" Type="http://schemas.openxmlformats.org/officeDocument/2006/relationships/image" Target="../media/image-16-2.png"/><Relationship Id="rId3" Type="http://schemas.openxmlformats.org/officeDocument/2006/relationships/image" Target="../media/image-16-3.png"/><Relationship Id="rId4" Type="http://schemas.openxmlformats.org/officeDocument/2006/relationships/image" Target="../media/image-16-4.png"/><Relationship Id="rId5" Type="http://schemas.openxmlformats.org/officeDocument/2006/relationships/image" Target="../media/image-16-5.png"/><Relationship Id="rId6" Type="http://schemas.openxmlformats.org/officeDocument/2006/relationships/slideLayout" Target="../slideLayouts/slideLayout2.xml"/><Relationship Id="rId7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7-1.png"/><Relationship Id="rId2" Type="http://schemas.openxmlformats.org/officeDocument/2006/relationships/image" Target="../media/image-17-2.png"/><Relationship Id="rId3" Type="http://schemas.openxmlformats.org/officeDocument/2006/relationships/image" Target="../media/image-17-3.png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8-1.png"/><Relationship Id="rId2" Type="http://schemas.openxmlformats.org/officeDocument/2006/relationships/image" Target="../media/image-18-2.png"/><Relationship Id="rId3" Type="http://schemas.openxmlformats.org/officeDocument/2006/relationships/image" Target="../media/image-18-3.png"/><Relationship Id="rId4" Type="http://schemas.openxmlformats.org/officeDocument/2006/relationships/image" Target="../media/image-18-4.png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9-1.png"/><Relationship Id="rId2" Type="http://schemas.openxmlformats.org/officeDocument/2006/relationships/image" Target="../media/image-19-2.png"/><Relationship Id="rId3" Type="http://schemas.openxmlformats.org/officeDocument/2006/relationships/image" Target="../media/image-19-3.png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0-1.png"/><Relationship Id="rId2" Type="http://schemas.openxmlformats.org/officeDocument/2006/relationships/image" Target="../media/image-20-2.png"/><Relationship Id="rId3" Type="http://schemas.openxmlformats.org/officeDocument/2006/relationships/image" Target="../media/image-20-3.png"/><Relationship Id="rId4" Type="http://schemas.openxmlformats.org/officeDocument/2006/relationships/image" Target="../media/image-20-4.png"/><Relationship Id="rId5" Type="http://schemas.openxmlformats.org/officeDocument/2006/relationships/image" Target="../media/image-20-5.png"/><Relationship Id="rId6" Type="http://schemas.openxmlformats.org/officeDocument/2006/relationships/slideLayout" Target="../slideLayouts/slideLayout2.xml"/><Relationship Id="rId7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1-1.png"/><Relationship Id="rId2" Type="http://schemas.openxmlformats.org/officeDocument/2006/relationships/image" Target="../media/image-2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2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slideLayout" Target="../slideLayouts/slideLayout2.xml"/><Relationship Id="rId7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6" Type="http://schemas.openxmlformats.org/officeDocument/2006/relationships/slideLayout" Target="../slideLayouts/slideLayout2.xml"/><Relationship Id="rId7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2807208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2360" y="5769864"/>
            <a:ext cx="6345936" cy="612648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248" y="5769864"/>
            <a:ext cx="6345936" cy="612648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7690104" y="5888736"/>
            <a:ext cx="5870448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FFF4E4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Date: 2025.05.25</a:t>
            </a:r>
            <a:endParaRPr lang="en-US" sz="2320" dirty="0"/>
          </a:p>
        </p:txBody>
      </p:sp>
      <p:sp>
        <p:nvSpPr>
          <p:cNvPr id="7" name="Text 1"/>
          <p:cNvSpPr/>
          <p:nvPr/>
        </p:nvSpPr>
        <p:spPr>
          <a:xfrm>
            <a:off x="832104" y="3456432"/>
            <a:ext cx="12984480" cy="20391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8010"/>
              </a:lnSpc>
              <a:buNone/>
            </a:pPr>
            <a:r>
              <a:rPr lang="en-US" sz="6410" dirty="0">
                <a:solidFill>
                  <a:srgbClr val="BD9B78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Wildlife Poaching Prediction System</a:t>
            </a:r>
            <a:endParaRPr lang="en-US" sz="6410" dirty="0"/>
          </a:p>
        </p:txBody>
      </p:sp>
      <p:sp>
        <p:nvSpPr>
          <p:cNvPr id="8" name="Text 2"/>
          <p:cNvSpPr/>
          <p:nvPr/>
        </p:nvSpPr>
        <p:spPr>
          <a:xfrm>
            <a:off x="1078992" y="5888736"/>
            <a:ext cx="5870448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FFF4E4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Author:Sylvie IRADUKUNDA </a:t>
            </a:r>
            <a:endParaRPr lang="en-US" sz="232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8272" y="3346704"/>
            <a:ext cx="1152144" cy="11521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75720" y="3346704"/>
            <a:ext cx="576072" cy="1152144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7440" y="3346704"/>
            <a:ext cx="1005840" cy="1152144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9848088" y="5239512"/>
            <a:ext cx="3831336" cy="6675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1850" dirty="0">
                <a:solidFill>
                  <a:srgbClr val="FFF4E4"/>
                </a:solidFill>
                <a:latin typeface="思源黑体-思源黑体-Light" pitchFamily="34" charset="0"/>
                <a:ea typeface="思源黑体-思源黑体-Light" pitchFamily="34" charset="-122"/>
                <a:cs typeface="思源黑体-思源黑体-Light" pitchFamily="34" charset="-120"/>
              </a:rPr>
              <a:t>Risk evaluation using PL/SQL function based on severity</a:t>
            </a:r>
            <a:endParaRPr lang="en-US" sz="1850" dirty="0"/>
          </a:p>
        </p:txBody>
      </p:sp>
      <p:sp>
        <p:nvSpPr>
          <p:cNvPr id="7" name="Text 1"/>
          <p:cNvSpPr/>
          <p:nvPr/>
        </p:nvSpPr>
        <p:spPr>
          <a:xfrm>
            <a:off x="9848088" y="4727448"/>
            <a:ext cx="3831336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FFF4E4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Risk Evaluation</a:t>
            </a:r>
            <a:endParaRPr lang="en-US" sz="2320" dirty="0"/>
          </a:p>
        </p:txBody>
      </p:sp>
      <p:sp>
        <p:nvSpPr>
          <p:cNvPr id="8" name="Text 2"/>
          <p:cNvSpPr/>
          <p:nvPr/>
        </p:nvSpPr>
        <p:spPr>
          <a:xfrm>
            <a:off x="960120" y="5239512"/>
            <a:ext cx="3831336" cy="6675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1850" dirty="0">
                <a:solidFill>
                  <a:srgbClr val="FFF4E4"/>
                </a:solidFill>
                <a:latin typeface="思源黑体-思源黑体-Light" pitchFamily="34" charset="0"/>
                <a:ea typeface="思源黑体-思源黑体-Light" pitchFamily="34" charset="-122"/>
                <a:cs typeface="思源黑体-思源黑体-Light" pitchFamily="34" charset="-120"/>
              </a:rPr>
              <a:t>Oracle database with 5 core relational tables</a:t>
            </a:r>
            <a:endParaRPr lang="en-US" sz="1850" dirty="0"/>
          </a:p>
        </p:txBody>
      </p:sp>
      <p:sp>
        <p:nvSpPr>
          <p:cNvPr id="9" name="Text 3"/>
          <p:cNvSpPr/>
          <p:nvPr/>
        </p:nvSpPr>
        <p:spPr>
          <a:xfrm>
            <a:off x="832104" y="2212848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640" dirty="0">
                <a:solidFill>
                  <a:srgbClr val="BD9B78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Implementation</a:t>
            </a:r>
            <a:endParaRPr lang="en-US" sz="4640" dirty="0"/>
          </a:p>
        </p:txBody>
      </p:sp>
      <p:sp>
        <p:nvSpPr>
          <p:cNvPr id="10" name="Text 4"/>
          <p:cNvSpPr/>
          <p:nvPr/>
        </p:nvSpPr>
        <p:spPr>
          <a:xfrm>
            <a:off x="5404104" y="4727448"/>
            <a:ext cx="3831336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FFF4E4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Database Operations</a:t>
            </a:r>
            <a:endParaRPr lang="en-US" sz="2320" dirty="0"/>
          </a:p>
        </p:txBody>
      </p:sp>
      <p:sp>
        <p:nvSpPr>
          <p:cNvPr id="11" name="Text 5"/>
          <p:cNvSpPr/>
          <p:nvPr/>
        </p:nvSpPr>
        <p:spPr>
          <a:xfrm>
            <a:off x="960120" y="4727448"/>
            <a:ext cx="3831336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FFF4E4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Database Structure</a:t>
            </a:r>
            <a:endParaRPr lang="en-US" sz="2320" dirty="0"/>
          </a:p>
        </p:txBody>
      </p:sp>
      <p:sp>
        <p:nvSpPr>
          <p:cNvPr id="12" name="Text 6"/>
          <p:cNvSpPr/>
          <p:nvPr/>
        </p:nvSpPr>
        <p:spPr>
          <a:xfrm>
            <a:off x="5404104" y="5239512"/>
            <a:ext cx="3831336" cy="6675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1850" dirty="0">
                <a:solidFill>
                  <a:srgbClr val="FFF4E4"/>
                </a:solidFill>
                <a:latin typeface="思源黑体-思源黑体-Light" pitchFamily="34" charset="0"/>
                <a:ea typeface="思源黑体-思源黑体-Light" pitchFamily="34" charset="-122"/>
                <a:cs typeface="思源黑体-思源黑体-Light" pitchFamily="34" charset="-120"/>
              </a:rPr>
              <a:t>DML/DDL operations for test data and management</a:t>
            </a:r>
            <a:endParaRPr lang="en-US" sz="18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104" y="6830568"/>
            <a:ext cx="12984480" cy="36576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832104" y="3447288"/>
            <a:ext cx="12984480" cy="33832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600"/>
              </a:lnSpc>
              <a:buNone/>
            </a:pPr>
            <a:endParaRPr lang="en-US" sz="1850" dirty="0"/>
          </a:p>
        </p:txBody>
      </p:sp>
      <p:sp>
        <p:nvSpPr>
          <p:cNvPr id="6" name="Text 1"/>
          <p:cNvSpPr/>
          <p:nvPr/>
        </p:nvSpPr>
        <p:spPr>
          <a:xfrm>
            <a:off x="832104" y="2852928"/>
            <a:ext cx="12984480" cy="33832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600"/>
              </a:lnSpc>
              <a:buNone/>
            </a:pPr>
            <a:endParaRPr lang="en-US" sz="1850" dirty="0"/>
          </a:p>
        </p:txBody>
      </p:sp>
      <p:sp>
        <p:nvSpPr>
          <p:cNvPr id="7" name="Text 2"/>
          <p:cNvSpPr/>
          <p:nvPr/>
        </p:nvSpPr>
        <p:spPr>
          <a:xfrm>
            <a:off x="832104" y="5833872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640" dirty="0">
                <a:solidFill>
                  <a:srgbClr val="BD9B78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Trigger &amp; Auditing Mechanism</a:t>
            </a:r>
            <a:endParaRPr lang="en-US" sz="4640" dirty="0"/>
          </a:p>
        </p:txBody>
      </p:sp>
      <p:sp>
        <p:nvSpPr>
          <p:cNvPr id="8" name="Text 3"/>
          <p:cNvSpPr/>
          <p:nvPr/>
        </p:nvSpPr>
        <p:spPr>
          <a:xfrm>
            <a:off x="832104" y="1115568"/>
            <a:ext cx="12984480" cy="148132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1610"/>
              </a:lnSpc>
              <a:buNone/>
            </a:pPr>
            <a:r>
              <a:rPr lang="en-US" sz="9290" dirty="0">
                <a:solidFill>
                  <a:srgbClr val="BD9B78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05</a:t>
            </a:r>
            <a:endParaRPr lang="en-US" sz="9290" dirty="0"/>
          </a:p>
        </p:txBody>
      </p:sp>
      <p:sp>
        <p:nvSpPr>
          <p:cNvPr id="9" name="Text 4"/>
          <p:cNvSpPr/>
          <p:nvPr/>
        </p:nvSpPr>
        <p:spPr>
          <a:xfrm>
            <a:off x="832104" y="4636008"/>
            <a:ext cx="12984480" cy="33832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600"/>
              </a:lnSpc>
              <a:buNone/>
            </a:pPr>
            <a:endParaRPr lang="en-US" sz="1850" dirty="0"/>
          </a:p>
        </p:txBody>
      </p:sp>
      <p:sp>
        <p:nvSpPr>
          <p:cNvPr id="10" name="Text 5"/>
          <p:cNvSpPr/>
          <p:nvPr/>
        </p:nvSpPr>
        <p:spPr>
          <a:xfrm>
            <a:off x="832104" y="5239512"/>
            <a:ext cx="12984480" cy="33832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600"/>
              </a:lnSpc>
              <a:buNone/>
            </a:pPr>
            <a:endParaRPr lang="en-US" sz="1850" dirty="0"/>
          </a:p>
        </p:txBody>
      </p:sp>
      <p:sp>
        <p:nvSpPr>
          <p:cNvPr id="11" name="Text 6"/>
          <p:cNvSpPr/>
          <p:nvPr/>
        </p:nvSpPr>
        <p:spPr>
          <a:xfrm>
            <a:off x="832104" y="4041648"/>
            <a:ext cx="12984480" cy="33832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600"/>
              </a:lnSpc>
              <a:buNone/>
            </a:pPr>
            <a:endParaRPr lang="en-US" sz="18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2807208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6944" y="4709160"/>
            <a:ext cx="475488" cy="475488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248" y="4709160"/>
            <a:ext cx="475488" cy="475488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92640" y="4709160"/>
            <a:ext cx="475488" cy="475488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5422392" y="4727448"/>
            <a:ext cx="164592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2780"/>
              </a:lnSpc>
              <a:buNone/>
            </a:pPr>
            <a:r>
              <a:rPr lang="en-US" sz="2320" dirty="0">
                <a:solidFill>
                  <a:srgbClr val="242424"/>
                </a:solidFill>
                <a:latin typeface="思源黑体-思源黑体-Light" pitchFamily="34" charset="0"/>
                <a:ea typeface="思源黑体-思源黑体-Light" pitchFamily="34" charset="-122"/>
                <a:cs typeface="思源黑体-思源黑体-Light" pitchFamily="34" charset="-120"/>
              </a:rPr>
              <a:t>2</a:t>
            </a:r>
            <a:endParaRPr lang="en-US" sz="2320" dirty="0"/>
          </a:p>
        </p:txBody>
      </p:sp>
      <p:sp>
        <p:nvSpPr>
          <p:cNvPr id="8" name="Text 1"/>
          <p:cNvSpPr/>
          <p:nvPr/>
        </p:nvSpPr>
        <p:spPr>
          <a:xfrm>
            <a:off x="996696" y="4727448"/>
            <a:ext cx="164592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2780"/>
              </a:lnSpc>
              <a:buNone/>
            </a:pPr>
            <a:r>
              <a:rPr lang="en-US" sz="2320" dirty="0">
                <a:solidFill>
                  <a:srgbClr val="242424"/>
                </a:solidFill>
                <a:latin typeface="思源黑体-思源黑体-Light" pitchFamily="34" charset="0"/>
                <a:ea typeface="思源黑体-思源黑体-Light" pitchFamily="34" charset="-122"/>
                <a:cs typeface="思源黑体-思源黑体-Light" pitchFamily="34" charset="-120"/>
              </a:rPr>
              <a:t>1</a:t>
            </a:r>
            <a:endParaRPr lang="en-US" sz="2320" dirty="0"/>
          </a:p>
        </p:txBody>
      </p:sp>
      <p:sp>
        <p:nvSpPr>
          <p:cNvPr id="9" name="Text 2"/>
          <p:cNvSpPr/>
          <p:nvPr/>
        </p:nvSpPr>
        <p:spPr>
          <a:xfrm>
            <a:off x="10460736" y="4736592"/>
            <a:ext cx="3337560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FFF4E4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Compliance Support</a:t>
            </a:r>
            <a:endParaRPr lang="en-US" sz="2320" dirty="0"/>
          </a:p>
        </p:txBody>
      </p:sp>
      <p:sp>
        <p:nvSpPr>
          <p:cNvPr id="10" name="Text 3"/>
          <p:cNvSpPr/>
          <p:nvPr/>
        </p:nvSpPr>
        <p:spPr>
          <a:xfrm>
            <a:off x="10460736" y="5248656"/>
            <a:ext cx="3337560" cy="6675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850" dirty="0">
                <a:solidFill>
                  <a:srgbClr val="FFF4E4"/>
                </a:solidFill>
                <a:latin typeface="思源黑体-思源黑体-Light" pitchFamily="34" charset="0"/>
                <a:ea typeface="思源黑体-思源黑体-Light" pitchFamily="34" charset="-122"/>
                <a:cs typeface="思源黑体-思源黑体-Light" pitchFamily="34" charset="-120"/>
              </a:rPr>
              <a:t>Supports transparency and security compliance</a:t>
            </a:r>
            <a:endParaRPr lang="en-US" sz="1850" dirty="0"/>
          </a:p>
        </p:txBody>
      </p:sp>
      <p:sp>
        <p:nvSpPr>
          <p:cNvPr id="11" name="Text 4"/>
          <p:cNvSpPr/>
          <p:nvPr/>
        </p:nvSpPr>
        <p:spPr>
          <a:xfrm>
            <a:off x="6035040" y="5248656"/>
            <a:ext cx="3337560" cy="6675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850" dirty="0">
                <a:solidFill>
                  <a:srgbClr val="FFF4E4"/>
                </a:solidFill>
                <a:latin typeface="思源黑体-思源黑体-Light" pitchFamily="34" charset="0"/>
                <a:ea typeface="思源黑体-思源黑体-Light" pitchFamily="34" charset="-122"/>
                <a:cs typeface="思源黑体-思源黑体-Light" pitchFamily="34" charset="-120"/>
              </a:rPr>
              <a:t>Audit table logs user actions and denied operations</a:t>
            </a:r>
            <a:endParaRPr lang="en-US" sz="1850" dirty="0"/>
          </a:p>
        </p:txBody>
      </p:sp>
      <p:sp>
        <p:nvSpPr>
          <p:cNvPr id="12" name="Text 5"/>
          <p:cNvSpPr/>
          <p:nvPr/>
        </p:nvSpPr>
        <p:spPr>
          <a:xfrm>
            <a:off x="9848088" y="4727448"/>
            <a:ext cx="164592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2780"/>
              </a:lnSpc>
              <a:buNone/>
            </a:pPr>
            <a:r>
              <a:rPr lang="en-US" sz="2320" dirty="0">
                <a:solidFill>
                  <a:srgbClr val="242424"/>
                </a:solidFill>
                <a:latin typeface="思源黑体-思源黑体-Light" pitchFamily="34" charset="0"/>
                <a:ea typeface="思源黑体-思源黑体-Light" pitchFamily="34" charset="-122"/>
                <a:cs typeface="思源黑体-思源黑体-Light" pitchFamily="34" charset="-120"/>
              </a:rPr>
              <a:t>3</a:t>
            </a:r>
            <a:endParaRPr lang="en-US" sz="2320" dirty="0"/>
          </a:p>
        </p:txBody>
      </p:sp>
      <p:sp>
        <p:nvSpPr>
          <p:cNvPr id="13" name="Text 6"/>
          <p:cNvSpPr/>
          <p:nvPr/>
        </p:nvSpPr>
        <p:spPr>
          <a:xfrm>
            <a:off x="1609344" y="4736592"/>
            <a:ext cx="3337560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FFF4E4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Trigger Restrictions</a:t>
            </a:r>
            <a:endParaRPr lang="en-US" sz="2320" dirty="0"/>
          </a:p>
        </p:txBody>
      </p:sp>
      <p:sp>
        <p:nvSpPr>
          <p:cNvPr id="14" name="Text 7"/>
          <p:cNvSpPr/>
          <p:nvPr/>
        </p:nvSpPr>
        <p:spPr>
          <a:xfrm>
            <a:off x="6035040" y="4736592"/>
            <a:ext cx="3337560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FFF4E4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Audit Logging</a:t>
            </a:r>
            <a:endParaRPr lang="en-US" sz="2320" dirty="0"/>
          </a:p>
        </p:txBody>
      </p:sp>
      <p:sp>
        <p:nvSpPr>
          <p:cNvPr id="15" name="Text 8"/>
          <p:cNvSpPr/>
          <p:nvPr/>
        </p:nvSpPr>
        <p:spPr>
          <a:xfrm>
            <a:off x="832104" y="3456432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640" dirty="0">
                <a:solidFill>
                  <a:srgbClr val="BD9B78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Trigger &amp; Auditing Mechanism</a:t>
            </a:r>
            <a:endParaRPr lang="en-US" sz="4640" dirty="0"/>
          </a:p>
        </p:txBody>
      </p:sp>
      <p:sp>
        <p:nvSpPr>
          <p:cNvPr id="16" name="Text 9"/>
          <p:cNvSpPr/>
          <p:nvPr/>
        </p:nvSpPr>
        <p:spPr>
          <a:xfrm>
            <a:off x="1609344" y="5248656"/>
            <a:ext cx="3337560" cy="13258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850" dirty="0">
                <a:solidFill>
                  <a:srgbClr val="FFF4E4"/>
                </a:solidFill>
                <a:latin typeface="思源黑体-思源黑体-Light" pitchFamily="34" charset="0"/>
                <a:ea typeface="思源黑体-思源黑体-Light" pitchFamily="34" charset="-122"/>
                <a:cs typeface="思源黑体-思源黑体-Light" pitchFamily="34" charset="-120"/>
              </a:rPr>
              <a:t>BEFORE INSERT/UPDATE/DELETE trigger restricts weekday/holiday DML</a:t>
            </a:r>
            <a:endParaRPr lang="en-US" sz="18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104" y="6830568"/>
            <a:ext cx="12984480" cy="36576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832104" y="2852928"/>
            <a:ext cx="12984480" cy="33832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600"/>
              </a:lnSpc>
              <a:buNone/>
            </a:pPr>
            <a:endParaRPr lang="en-US" sz="1850" dirty="0"/>
          </a:p>
        </p:txBody>
      </p:sp>
      <p:sp>
        <p:nvSpPr>
          <p:cNvPr id="6" name="Text 1"/>
          <p:cNvSpPr/>
          <p:nvPr/>
        </p:nvSpPr>
        <p:spPr>
          <a:xfrm>
            <a:off x="832104" y="3447288"/>
            <a:ext cx="12984480" cy="33832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600"/>
              </a:lnSpc>
              <a:buNone/>
            </a:pPr>
            <a:endParaRPr lang="en-US" sz="1850" dirty="0"/>
          </a:p>
        </p:txBody>
      </p:sp>
      <p:sp>
        <p:nvSpPr>
          <p:cNvPr id="7" name="Text 2"/>
          <p:cNvSpPr/>
          <p:nvPr/>
        </p:nvSpPr>
        <p:spPr>
          <a:xfrm>
            <a:off x="832104" y="1115568"/>
            <a:ext cx="12984480" cy="148132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1610"/>
              </a:lnSpc>
              <a:buNone/>
            </a:pPr>
            <a:r>
              <a:rPr lang="en-US" sz="9290" dirty="0">
                <a:solidFill>
                  <a:srgbClr val="BD9B78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06</a:t>
            </a:r>
            <a:endParaRPr lang="en-US" sz="9290" dirty="0"/>
          </a:p>
        </p:txBody>
      </p:sp>
      <p:sp>
        <p:nvSpPr>
          <p:cNvPr id="8" name="Text 3"/>
          <p:cNvSpPr/>
          <p:nvPr/>
        </p:nvSpPr>
        <p:spPr>
          <a:xfrm>
            <a:off x="832104" y="5833872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640" dirty="0">
                <a:solidFill>
                  <a:srgbClr val="BD9B78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Results</a:t>
            </a:r>
            <a:endParaRPr lang="en-US" sz="4640" dirty="0"/>
          </a:p>
        </p:txBody>
      </p:sp>
      <p:sp>
        <p:nvSpPr>
          <p:cNvPr id="9" name="Text 4"/>
          <p:cNvSpPr/>
          <p:nvPr/>
        </p:nvSpPr>
        <p:spPr>
          <a:xfrm>
            <a:off x="832104" y="4636008"/>
            <a:ext cx="12984480" cy="33832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600"/>
              </a:lnSpc>
              <a:buNone/>
            </a:pPr>
            <a:endParaRPr lang="en-US" sz="1850" dirty="0"/>
          </a:p>
        </p:txBody>
      </p:sp>
      <p:sp>
        <p:nvSpPr>
          <p:cNvPr id="10" name="Text 5"/>
          <p:cNvSpPr/>
          <p:nvPr/>
        </p:nvSpPr>
        <p:spPr>
          <a:xfrm>
            <a:off x="832104" y="4041648"/>
            <a:ext cx="12984480" cy="33832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600"/>
              </a:lnSpc>
              <a:buNone/>
            </a:pPr>
            <a:endParaRPr lang="en-US" sz="1850" dirty="0"/>
          </a:p>
        </p:txBody>
      </p:sp>
      <p:sp>
        <p:nvSpPr>
          <p:cNvPr id="11" name="Text 6"/>
          <p:cNvSpPr/>
          <p:nvPr/>
        </p:nvSpPr>
        <p:spPr>
          <a:xfrm>
            <a:off x="832104" y="5239512"/>
            <a:ext cx="12984480" cy="33832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600"/>
              </a:lnSpc>
              <a:buNone/>
            </a:pPr>
            <a:endParaRPr lang="en-US" sz="185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7440" y="3182112"/>
            <a:ext cx="1005840" cy="11521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8272" y="3182112"/>
            <a:ext cx="1152144" cy="1152144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65408" y="3182112"/>
            <a:ext cx="1005840" cy="1152144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960120" y="4562856"/>
            <a:ext cx="3831336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FFF4E4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Incident Detection</a:t>
            </a:r>
            <a:endParaRPr lang="en-US" sz="2320" dirty="0"/>
          </a:p>
        </p:txBody>
      </p:sp>
      <p:sp>
        <p:nvSpPr>
          <p:cNvPr id="7" name="Text 1"/>
          <p:cNvSpPr/>
          <p:nvPr/>
        </p:nvSpPr>
        <p:spPr>
          <a:xfrm>
            <a:off x="5404104" y="5074920"/>
            <a:ext cx="3831336" cy="6675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1850" dirty="0">
                <a:solidFill>
                  <a:srgbClr val="FFF4E4"/>
                </a:solidFill>
                <a:latin typeface="思源黑体-思源黑体-Light" pitchFamily="34" charset="0"/>
                <a:ea typeface="思源黑体-思源黑体-Light" pitchFamily="34" charset="-122"/>
                <a:cs typeface="思源黑体-思源黑体-Light" pitchFamily="34" charset="-120"/>
              </a:rPr>
              <a:t>Audit logs generated with timestamps and user activity</a:t>
            </a:r>
            <a:endParaRPr lang="en-US" sz="1850" dirty="0"/>
          </a:p>
        </p:txBody>
      </p:sp>
      <p:sp>
        <p:nvSpPr>
          <p:cNvPr id="8" name="Text 2"/>
          <p:cNvSpPr/>
          <p:nvPr/>
        </p:nvSpPr>
        <p:spPr>
          <a:xfrm>
            <a:off x="9848088" y="4562856"/>
            <a:ext cx="3831336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FFF4E4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System Readiness</a:t>
            </a:r>
            <a:endParaRPr lang="en-US" sz="2320" dirty="0"/>
          </a:p>
        </p:txBody>
      </p:sp>
      <p:sp>
        <p:nvSpPr>
          <p:cNvPr id="9" name="Text 3"/>
          <p:cNvSpPr/>
          <p:nvPr/>
        </p:nvSpPr>
        <p:spPr>
          <a:xfrm>
            <a:off x="5404104" y="4562856"/>
            <a:ext cx="3831336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FFF4E4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Audit Logs</a:t>
            </a:r>
            <a:endParaRPr lang="en-US" sz="2320" dirty="0"/>
          </a:p>
        </p:txBody>
      </p:sp>
      <p:sp>
        <p:nvSpPr>
          <p:cNvPr id="10" name="Text 4"/>
          <p:cNvSpPr/>
          <p:nvPr/>
        </p:nvSpPr>
        <p:spPr>
          <a:xfrm>
            <a:off x="960120" y="5074920"/>
            <a:ext cx="3831336" cy="99669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1850" dirty="0">
                <a:solidFill>
                  <a:srgbClr val="FFF4E4"/>
                </a:solidFill>
                <a:latin typeface="思源黑体-思源黑体-Light" pitchFamily="34" charset="0"/>
                <a:ea typeface="思源黑体-思源黑体-Light" pitchFamily="34" charset="-122"/>
                <a:cs typeface="思源黑体-思源黑体-Light" pitchFamily="34" charset="-120"/>
              </a:rPr>
              <a:t>Successful detection of high-risk incidents using Evaluate_Risk function</a:t>
            </a:r>
            <a:endParaRPr lang="en-US" sz="1850" dirty="0"/>
          </a:p>
        </p:txBody>
      </p:sp>
      <p:sp>
        <p:nvSpPr>
          <p:cNvPr id="11" name="Text 5"/>
          <p:cNvSpPr/>
          <p:nvPr/>
        </p:nvSpPr>
        <p:spPr>
          <a:xfrm>
            <a:off x="832104" y="2048256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640" dirty="0">
                <a:solidFill>
                  <a:srgbClr val="BD9B78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Results</a:t>
            </a:r>
            <a:endParaRPr lang="en-US" sz="4640" dirty="0"/>
          </a:p>
        </p:txBody>
      </p:sp>
      <p:sp>
        <p:nvSpPr>
          <p:cNvPr id="12" name="Text 6"/>
          <p:cNvSpPr/>
          <p:nvPr/>
        </p:nvSpPr>
        <p:spPr>
          <a:xfrm>
            <a:off x="9848088" y="5074920"/>
            <a:ext cx="3831336" cy="6675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1850" dirty="0">
                <a:solidFill>
                  <a:srgbClr val="FFF4E4"/>
                </a:solidFill>
                <a:latin typeface="思源黑体-思源黑体-Light" pitchFamily="34" charset="0"/>
                <a:ea typeface="思源黑体-思源黑体-Light" pitchFamily="34" charset="-122"/>
                <a:cs typeface="思源黑体-思源黑体-Light" pitchFamily="34" charset="-120"/>
              </a:rPr>
              <a:t>System ready for ranger integration and further scaling</a:t>
            </a:r>
            <a:endParaRPr lang="en-US" sz="185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104" y="6830568"/>
            <a:ext cx="12984480" cy="36576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832104" y="4636008"/>
            <a:ext cx="12984480" cy="33832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600"/>
              </a:lnSpc>
              <a:buNone/>
            </a:pPr>
            <a:endParaRPr lang="en-US" sz="1850" dirty="0"/>
          </a:p>
        </p:txBody>
      </p:sp>
      <p:sp>
        <p:nvSpPr>
          <p:cNvPr id="6" name="Text 1"/>
          <p:cNvSpPr/>
          <p:nvPr/>
        </p:nvSpPr>
        <p:spPr>
          <a:xfrm>
            <a:off x="832104" y="4041648"/>
            <a:ext cx="12984480" cy="33832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600"/>
              </a:lnSpc>
              <a:buNone/>
            </a:pPr>
            <a:endParaRPr lang="en-US" sz="1850" dirty="0"/>
          </a:p>
        </p:txBody>
      </p:sp>
      <p:sp>
        <p:nvSpPr>
          <p:cNvPr id="7" name="Text 2"/>
          <p:cNvSpPr/>
          <p:nvPr/>
        </p:nvSpPr>
        <p:spPr>
          <a:xfrm>
            <a:off x="832104" y="5239512"/>
            <a:ext cx="12984480" cy="33832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600"/>
              </a:lnSpc>
              <a:buNone/>
            </a:pPr>
            <a:endParaRPr lang="en-US" sz="1850" dirty="0"/>
          </a:p>
        </p:txBody>
      </p:sp>
      <p:sp>
        <p:nvSpPr>
          <p:cNvPr id="8" name="Text 3"/>
          <p:cNvSpPr/>
          <p:nvPr/>
        </p:nvSpPr>
        <p:spPr>
          <a:xfrm>
            <a:off x="832104" y="5833872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640" dirty="0">
                <a:solidFill>
                  <a:srgbClr val="BD9B78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Challenges &amp; Solutions</a:t>
            </a:r>
            <a:endParaRPr lang="en-US" sz="4640" dirty="0"/>
          </a:p>
        </p:txBody>
      </p:sp>
      <p:sp>
        <p:nvSpPr>
          <p:cNvPr id="9" name="Text 4"/>
          <p:cNvSpPr/>
          <p:nvPr/>
        </p:nvSpPr>
        <p:spPr>
          <a:xfrm>
            <a:off x="832104" y="1115568"/>
            <a:ext cx="12984480" cy="148132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1610"/>
              </a:lnSpc>
              <a:buNone/>
            </a:pPr>
            <a:r>
              <a:rPr lang="en-US" sz="9290" dirty="0">
                <a:solidFill>
                  <a:srgbClr val="BD9B78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07</a:t>
            </a:r>
            <a:endParaRPr lang="en-US" sz="9290" dirty="0"/>
          </a:p>
        </p:txBody>
      </p:sp>
      <p:sp>
        <p:nvSpPr>
          <p:cNvPr id="10" name="Text 5"/>
          <p:cNvSpPr/>
          <p:nvPr/>
        </p:nvSpPr>
        <p:spPr>
          <a:xfrm>
            <a:off x="832104" y="2852928"/>
            <a:ext cx="12984480" cy="33832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600"/>
              </a:lnSpc>
              <a:buNone/>
            </a:pPr>
            <a:endParaRPr lang="en-US" sz="1850" dirty="0"/>
          </a:p>
        </p:txBody>
      </p:sp>
      <p:sp>
        <p:nvSpPr>
          <p:cNvPr id="11" name="Text 6"/>
          <p:cNvSpPr/>
          <p:nvPr/>
        </p:nvSpPr>
        <p:spPr>
          <a:xfrm>
            <a:off x="832104" y="3447288"/>
            <a:ext cx="12984480" cy="33832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600"/>
              </a:lnSpc>
              <a:buNone/>
            </a:pPr>
            <a:endParaRPr lang="en-US" sz="185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6064" y="0"/>
            <a:ext cx="4974336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248" y="4169664"/>
            <a:ext cx="475488" cy="475488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248" y="2743200"/>
            <a:ext cx="475488" cy="475488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248" y="5605272"/>
            <a:ext cx="475488" cy="475488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1609344" y="3282696"/>
            <a:ext cx="7214616" cy="33832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850" dirty="0">
                <a:solidFill>
                  <a:srgbClr val="FFF4E4"/>
                </a:solidFill>
                <a:latin typeface="思源黑体-思源黑体-Light" pitchFamily="34" charset="0"/>
                <a:ea typeface="思源黑体-思源黑体-Light" pitchFamily="34" charset="-122"/>
                <a:cs typeface="思源黑体-思源黑体-Light" pitchFamily="34" charset="-120"/>
              </a:rPr>
              <a:t>violations with UNIQUE keys during bulk inserts</a:t>
            </a:r>
            <a:endParaRPr lang="en-US" sz="1850" dirty="0"/>
          </a:p>
        </p:txBody>
      </p:sp>
      <p:sp>
        <p:nvSpPr>
          <p:cNvPr id="8" name="Text 1"/>
          <p:cNvSpPr/>
          <p:nvPr/>
        </p:nvSpPr>
        <p:spPr>
          <a:xfrm>
            <a:off x="1609344" y="4206240"/>
            <a:ext cx="7214616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FFF4E4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Trigger Logic</a:t>
            </a:r>
            <a:endParaRPr lang="en-US" sz="2320" dirty="0"/>
          </a:p>
        </p:txBody>
      </p:sp>
      <p:sp>
        <p:nvSpPr>
          <p:cNvPr id="9" name="Text 2"/>
          <p:cNvSpPr/>
          <p:nvPr/>
        </p:nvSpPr>
        <p:spPr>
          <a:xfrm>
            <a:off x="832104" y="1490472"/>
            <a:ext cx="8010144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640" dirty="0">
                <a:solidFill>
                  <a:srgbClr val="BD9B78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Challenges &amp; Solutions</a:t>
            </a:r>
            <a:endParaRPr lang="en-US" sz="4640" dirty="0"/>
          </a:p>
        </p:txBody>
      </p:sp>
      <p:sp>
        <p:nvSpPr>
          <p:cNvPr id="10" name="Text 3"/>
          <p:cNvSpPr/>
          <p:nvPr/>
        </p:nvSpPr>
        <p:spPr>
          <a:xfrm>
            <a:off x="1609344" y="5632704"/>
            <a:ext cx="7214616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FFF4E4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Solution Overview</a:t>
            </a:r>
            <a:endParaRPr lang="en-US" sz="2320" dirty="0"/>
          </a:p>
        </p:txBody>
      </p:sp>
      <p:sp>
        <p:nvSpPr>
          <p:cNvPr id="11" name="Text 4"/>
          <p:cNvSpPr/>
          <p:nvPr/>
        </p:nvSpPr>
        <p:spPr>
          <a:xfrm>
            <a:off x="1609344" y="4709160"/>
            <a:ext cx="7214616" cy="33832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850" dirty="0">
                <a:solidFill>
                  <a:srgbClr val="FFF4E4"/>
                </a:solidFill>
                <a:latin typeface="思源黑体-思源黑体-Light" pitchFamily="34" charset="0"/>
                <a:ea typeface="思源黑体-思源黑体-Light" pitchFamily="34" charset="-122"/>
                <a:cs typeface="思源黑体-思源黑体-Light" pitchFamily="34" charset="-120"/>
              </a:rPr>
              <a:t>Managing compound logic in triggers</a:t>
            </a:r>
            <a:endParaRPr lang="en-US" sz="1850" dirty="0"/>
          </a:p>
        </p:txBody>
      </p:sp>
      <p:sp>
        <p:nvSpPr>
          <p:cNvPr id="12" name="Text 5"/>
          <p:cNvSpPr/>
          <p:nvPr/>
        </p:nvSpPr>
        <p:spPr>
          <a:xfrm>
            <a:off x="1609344" y="2770632"/>
            <a:ext cx="7214616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FFF4E4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Constraint Issues</a:t>
            </a:r>
            <a:endParaRPr lang="en-US" sz="2320" dirty="0"/>
          </a:p>
        </p:txBody>
      </p:sp>
      <p:sp>
        <p:nvSpPr>
          <p:cNvPr id="13" name="Text 6"/>
          <p:cNvSpPr/>
          <p:nvPr/>
        </p:nvSpPr>
        <p:spPr>
          <a:xfrm>
            <a:off x="996696" y="4187952"/>
            <a:ext cx="164592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2780"/>
              </a:lnSpc>
              <a:buNone/>
            </a:pPr>
            <a:r>
              <a:rPr lang="en-US" sz="2320" dirty="0">
                <a:solidFill>
                  <a:srgbClr val="242424"/>
                </a:solidFill>
                <a:latin typeface="思源黑体-思源黑体-Light" pitchFamily="34" charset="0"/>
                <a:ea typeface="思源黑体-思源黑体-Light" pitchFamily="34" charset="-122"/>
                <a:cs typeface="思源黑体-思源黑体-Light" pitchFamily="34" charset="-120"/>
              </a:rPr>
              <a:t>2</a:t>
            </a:r>
            <a:endParaRPr lang="en-US" sz="2320" dirty="0"/>
          </a:p>
        </p:txBody>
      </p:sp>
      <p:sp>
        <p:nvSpPr>
          <p:cNvPr id="14" name="Text 7"/>
          <p:cNvSpPr/>
          <p:nvPr/>
        </p:nvSpPr>
        <p:spPr>
          <a:xfrm>
            <a:off x="996696" y="2761488"/>
            <a:ext cx="164592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2780"/>
              </a:lnSpc>
              <a:buNone/>
            </a:pPr>
            <a:r>
              <a:rPr lang="en-US" sz="2320" dirty="0">
                <a:solidFill>
                  <a:srgbClr val="242424"/>
                </a:solidFill>
                <a:latin typeface="思源黑体-思源黑体-Light" pitchFamily="34" charset="0"/>
                <a:ea typeface="思源黑体-思源黑体-Light" pitchFamily="34" charset="-122"/>
                <a:cs typeface="思源黑体-思源黑体-Light" pitchFamily="34" charset="-120"/>
              </a:rPr>
              <a:t>1</a:t>
            </a:r>
            <a:endParaRPr lang="en-US" sz="2320" dirty="0"/>
          </a:p>
        </p:txBody>
      </p:sp>
      <p:sp>
        <p:nvSpPr>
          <p:cNvPr id="15" name="Text 8"/>
          <p:cNvSpPr/>
          <p:nvPr/>
        </p:nvSpPr>
        <p:spPr>
          <a:xfrm>
            <a:off x="996696" y="5623560"/>
            <a:ext cx="164592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2780"/>
              </a:lnSpc>
              <a:buNone/>
            </a:pPr>
            <a:r>
              <a:rPr lang="en-US" sz="2320" dirty="0">
                <a:solidFill>
                  <a:srgbClr val="242424"/>
                </a:solidFill>
                <a:latin typeface="思源黑体-思源黑体-Light" pitchFamily="34" charset="0"/>
                <a:ea typeface="思源黑体-思源黑体-Light" pitchFamily="34" charset="-122"/>
                <a:cs typeface="思源黑体-思源黑体-Light" pitchFamily="34" charset="-120"/>
              </a:rPr>
              <a:t>3</a:t>
            </a:r>
            <a:endParaRPr lang="en-US" sz="2320" dirty="0"/>
          </a:p>
        </p:txBody>
      </p:sp>
      <p:sp>
        <p:nvSpPr>
          <p:cNvPr id="16" name="Text 9"/>
          <p:cNvSpPr/>
          <p:nvPr/>
        </p:nvSpPr>
        <p:spPr>
          <a:xfrm>
            <a:off x="1609344" y="6144768"/>
            <a:ext cx="7214616" cy="33832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850" dirty="0">
                <a:solidFill>
                  <a:srgbClr val="FFF4E4"/>
                </a:solidFill>
                <a:latin typeface="思源黑体-思源黑体-Light" pitchFamily="34" charset="0"/>
                <a:ea typeface="思源黑体-思源黑体-Light" pitchFamily="34" charset="-122"/>
                <a:cs typeface="思源黑体-思源黑体-Light" pitchFamily="34" charset="-120"/>
              </a:rPr>
              <a:t>clear data management plan and modular PL/SQL</a:t>
            </a:r>
            <a:endParaRPr lang="en-US" sz="185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104" y="6830568"/>
            <a:ext cx="12984480" cy="36576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832104" y="4041648"/>
            <a:ext cx="12984480" cy="33832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600"/>
              </a:lnSpc>
              <a:buNone/>
            </a:pPr>
            <a:endParaRPr lang="en-US" sz="1850" dirty="0"/>
          </a:p>
        </p:txBody>
      </p:sp>
      <p:sp>
        <p:nvSpPr>
          <p:cNvPr id="6" name="Text 1"/>
          <p:cNvSpPr/>
          <p:nvPr/>
        </p:nvSpPr>
        <p:spPr>
          <a:xfrm>
            <a:off x="832104" y="2852928"/>
            <a:ext cx="12984480" cy="33832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600"/>
              </a:lnSpc>
              <a:buNone/>
            </a:pPr>
            <a:endParaRPr lang="en-US" sz="1850" dirty="0"/>
          </a:p>
        </p:txBody>
      </p:sp>
      <p:sp>
        <p:nvSpPr>
          <p:cNvPr id="7" name="Text 2"/>
          <p:cNvSpPr/>
          <p:nvPr/>
        </p:nvSpPr>
        <p:spPr>
          <a:xfrm>
            <a:off x="832104" y="5833872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640" dirty="0">
                <a:solidFill>
                  <a:srgbClr val="BD9B78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Conclusion &amp; Future Work</a:t>
            </a:r>
            <a:endParaRPr lang="en-US" sz="4640" dirty="0"/>
          </a:p>
        </p:txBody>
      </p:sp>
      <p:sp>
        <p:nvSpPr>
          <p:cNvPr id="8" name="Text 3"/>
          <p:cNvSpPr/>
          <p:nvPr/>
        </p:nvSpPr>
        <p:spPr>
          <a:xfrm>
            <a:off x="832104" y="3447288"/>
            <a:ext cx="12984480" cy="33832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600"/>
              </a:lnSpc>
              <a:buNone/>
            </a:pPr>
            <a:endParaRPr lang="en-US" sz="1850" dirty="0"/>
          </a:p>
        </p:txBody>
      </p:sp>
      <p:sp>
        <p:nvSpPr>
          <p:cNvPr id="9" name="Text 4"/>
          <p:cNvSpPr/>
          <p:nvPr/>
        </p:nvSpPr>
        <p:spPr>
          <a:xfrm>
            <a:off x="832104" y="5239512"/>
            <a:ext cx="12984480" cy="33832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600"/>
              </a:lnSpc>
              <a:buNone/>
            </a:pPr>
            <a:endParaRPr lang="en-US" sz="1850" dirty="0"/>
          </a:p>
        </p:txBody>
      </p:sp>
      <p:sp>
        <p:nvSpPr>
          <p:cNvPr id="10" name="Text 5"/>
          <p:cNvSpPr/>
          <p:nvPr/>
        </p:nvSpPr>
        <p:spPr>
          <a:xfrm>
            <a:off x="832104" y="1115568"/>
            <a:ext cx="12984480" cy="148132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1610"/>
              </a:lnSpc>
              <a:buNone/>
            </a:pPr>
            <a:r>
              <a:rPr lang="en-US" sz="9290" dirty="0">
                <a:solidFill>
                  <a:srgbClr val="BD9B78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08</a:t>
            </a:r>
            <a:endParaRPr lang="en-US" sz="9290" dirty="0"/>
          </a:p>
        </p:txBody>
      </p:sp>
      <p:sp>
        <p:nvSpPr>
          <p:cNvPr id="11" name="Text 6"/>
          <p:cNvSpPr/>
          <p:nvPr/>
        </p:nvSpPr>
        <p:spPr>
          <a:xfrm>
            <a:off x="832104" y="4636008"/>
            <a:ext cx="12984480" cy="33832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600"/>
              </a:lnSpc>
              <a:buNone/>
            </a:pPr>
            <a:endParaRPr lang="en-US" sz="185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8272" y="3163824"/>
            <a:ext cx="1152144" cy="11521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2256" y="3163824"/>
            <a:ext cx="1152144" cy="1152144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4288" y="3163824"/>
            <a:ext cx="1152144" cy="1152144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5404104" y="5056632"/>
            <a:ext cx="3831336" cy="6675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1850" dirty="0">
                <a:solidFill>
                  <a:srgbClr val="FFF4E4"/>
                </a:solidFill>
                <a:latin typeface="思源黑体-思源黑体-Light" pitchFamily="34" charset="0"/>
                <a:ea typeface="思源黑体-思源黑体-Light" pitchFamily="34" charset="-122"/>
                <a:cs typeface="思源黑体-思源黑体-Light" pitchFamily="34" charset="-120"/>
              </a:rPr>
              <a:t>Add SMS alerts, GIS-based threat heatmaps</a:t>
            </a:r>
            <a:endParaRPr lang="en-US" sz="1850" dirty="0"/>
          </a:p>
        </p:txBody>
      </p:sp>
      <p:sp>
        <p:nvSpPr>
          <p:cNvPr id="7" name="Text 1"/>
          <p:cNvSpPr/>
          <p:nvPr/>
        </p:nvSpPr>
        <p:spPr>
          <a:xfrm>
            <a:off x="960120" y="4544568"/>
            <a:ext cx="3831336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FFF4E4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Response Coordination</a:t>
            </a:r>
            <a:endParaRPr lang="en-US" sz="2320" dirty="0"/>
          </a:p>
        </p:txBody>
      </p:sp>
      <p:sp>
        <p:nvSpPr>
          <p:cNvPr id="8" name="Text 2"/>
          <p:cNvSpPr/>
          <p:nvPr/>
        </p:nvSpPr>
        <p:spPr>
          <a:xfrm>
            <a:off x="5404104" y="4544568"/>
            <a:ext cx="3831336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FFF4E4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Future Plans</a:t>
            </a:r>
            <a:endParaRPr lang="en-US" sz="2320" dirty="0"/>
          </a:p>
        </p:txBody>
      </p:sp>
      <p:sp>
        <p:nvSpPr>
          <p:cNvPr id="9" name="Text 3"/>
          <p:cNvSpPr/>
          <p:nvPr/>
        </p:nvSpPr>
        <p:spPr>
          <a:xfrm>
            <a:off x="9848088" y="5422392"/>
            <a:ext cx="3831336" cy="6675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1850" dirty="0">
                <a:solidFill>
                  <a:srgbClr val="FFF4E4"/>
                </a:solidFill>
                <a:latin typeface="思源黑体-思源黑体-Light" pitchFamily="34" charset="0"/>
                <a:ea typeface="思源黑体-思源黑体-Light" pitchFamily="34" charset="-122"/>
                <a:cs typeface="思源黑体-思源黑体-Light" pitchFamily="34" charset="-120"/>
              </a:rPr>
              <a:t>Automate report generation and expand auditing features</a:t>
            </a:r>
            <a:endParaRPr lang="en-US" sz="1850" dirty="0"/>
          </a:p>
        </p:txBody>
      </p:sp>
      <p:sp>
        <p:nvSpPr>
          <p:cNvPr id="10" name="Text 4"/>
          <p:cNvSpPr/>
          <p:nvPr/>
        </p:nvSpPr>
        <p:spPr>
          <a:xfrm>
            <a:off x="9848088" y="4544568"/>
            <a:ext cx="3831336" cy="7406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FFF4E4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Automation Improvements</a:t>
            </a:r>
            <a:endParaRPr lang="en-US" sz="2320" dirty="0"/>
          </a:p>
        </p:txBody>
      </p:sp>
      <p:sp>
        <p:nvSpPr>
          <p:cNvPr id="11" name="Text 5"/>
          <p:cNvSpPr/>
          <p:nvPr/>
        </p:nvSpPr>
        <p:spPr>
          <a:xfrm>
            <a:off x="832104" y="2020824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640" dirty="0">
                <a:solidFill>
                  <a:srgbClr val="BD9B78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Conclusion &amp; Future Work</a:t>
            </a:r>
            <a:endParaRPr lang="en-US" sz="4640" dirty="0"/>
          </a:p>
        </p:txBody>
      </p:sp>
      <p:sp>
        <p:nvSpPr>
          <p:cNvPr id="12" name="Text 6"/>
          <p:cNvSpPr/>
          <p:nvPr/>
        </p:nvSpPr>
        <p:spPr>
          <a:xfrm>
            <a:off x="960120" y="5056632"/>
            <a:ext cx="3831336" cy="6675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1850" dirty="0">
                <a:solidFill>
                  <a:srgbClr val="FFF4E4"/>
                </a:solidFill>
                <a:latin typeface="思源黑体-思源黑体-Light" pitchFamily="34" charset="0"/>
                <a:ea typeface="思源黑体-思源黑体-Light" pitchFamily="34" charset="-122"/>
                <a:cs typeface="思源黑体-思源黑体-Light" pitchFamily="34" charset="-120"/>
              </a:rPr>
              <a:t>Improved response coordination and policy enforcement</a:t>
            </a:r>
            <a:endParaRPr lang="en-US" sz="185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104" y="6830568"/>
            <a:ext cx="12984480" cy="36576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832104" y="1115568"/>
            <a:ext cx="12984480" cy="148132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1610"/>
              </a:lnSpc>
              <a:buNone/>
            </a:pPr>
            <a:r>
              <a:rPr lang="en-US" sz="9290" dirty="0">
                <a:solidFill>
                  <a:srgbClr val="BD9B78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09</a:t>
            </a:r>
            <a:endParaRPr lang="en-US" sz="9290" dirty="0"/>
          </a:p>
        </p:txBody>
      </p:sp>
      <p:sp>
        <p:nvSpPr>
          <p:cNvPr id="6" name="Text 1"/>
          <p:cNvSpPr/>
          <p:nvPr/>
        </p:nvSpPr>
        <p:spPr>
          <a:xfrm>
            <a:off x="832104" y="3447288"/>
            <a:ext cx="12984480" cy="33832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600"/>
              </a:lnSpc>
              <a:buNone/>
            </a:pPr>
            <a:endParaRPr lang="en-US" sz="1850" dirty="0"/>
          </a:p>
        </p:txBody>
      </p:sp>
      <p:sp>
        <p:nvSpPr>
          <p:cNvPr id="7" name="Text 2"/>
          <p:cNvSpPr/>
          <p:nvPr/>
        </p:nvSpPr>
        <p:spPr>
          <a:xfrm>
            <a:off x="832104" y="2852928"/>
            <a:ext cx="12984480" cy="33832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600"/>
              </a:lnSpc>
              <a:buNone/>
            </a:pPr>
            <a:endParaRPr lang="en-US" sz="1850" dirty="0"/>
          </a:p>
        </p:txBody>
      </p:sp>
      <p:sp>
        <p:nvSpPr>
          <p:cNvPr id="8" name="Text 3"/>
          <p:cNvSpPr/>
          <p:nvPr/>
        </p:nvSpPr>
        <p:spPr>
          <a:xfrm>
            <a:off x="832104" y="5833872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640" dirty="0">
                <a:solidFill>
                  <a:srgbClr val="BD9B78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References</a:t>
            </a:r>
            <a:endParaRPr lang="en-US" sz="4640" dirty="0"/>
          </a:p>
        </p:txBody>
      </p:sp>
      <p:sp>
        <p:nvSpPr>
          <p:cNvPr id="9" name="Text 4"/>
          <p:cNvSpPr/>
          <p:nvPr/>
        </p:nvSpPr>
        <p:spPr>
          <a:xfrm>
            <a:off x="832104" y="5239512"/>
            <a:ext cx="12984480" cy="33832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600"/>
              </a:lnSpc>
              <a:buNone/>
            </a:pPr>
            <a:endParaRPr lang="en-US" sz="1850" dirty="0"/>
          </a:p>
        </p:txBody>
      </p:sp>
      <p:sp>
        <p:nvSpPr>
          <p:cNvPr id="10" name="Text 5"/>
          <p:cNvSpPr/>
          <p:nvPr/>
        </p:nvSpPr>
        <p:spPr>
          <a:xfrm>
            <a:off x="832104" y="4636008"/>
            <a:ext cx="12984480" cy="33832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600"/>
              </a:lnSpc>
              <a:buNone/>
            </a:pPr>
            <a:endParaRPr lang="en-US" sz="1850" dirty="0"/>
          </a:p>
        </p:txBody>
      </p:sp>
      <p:sp>
        <p:nvSpPr>
          <p:cNvPr id="11" name="Text 6"/>
          <p:cNvSpPr/>
          <p:nvPr/>
        </p:nvSpPr>
        <p:spPr>
          <a:xfrm>
            <a:off x="832104" y="4041648"/>
            <a:ext cx="12984480" cy="33832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600"/>
              </a:lnSpc>
              <a:buNone/>
            </a:pPr>
            <a:endParaRPr lang="en-US" sz="18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1078992" y="3172968"/>
            <a:ext cx="5989320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FFF4E4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1. Introduction</a:t>
            </a:r>
            <a:endParaRPr lang="en-US" sz="2320" dirty="0"/>
          </a:p>
        </p:txBody>
      </p:sp>
      <p:sp>
        <p:nvSpPr>
          <p:cNvPr id="5" name="Text 1"/>
          <p:cNvSpPr/>
          <p:nvPr/>
        </p:nvSpPr>
        <p:spPr>
          <a:xfrm>
            <a:off x="832104" y="1764792"/>
            <a:ext cx="12984480" cy="102412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8010"/>
              </a:lnSpc>
              <a:buNone/>
            </a:pPr>
            <a:r>
              <a:rPr lang="en-US" sz="6410" dirty="0">
                <a:solidFill>
                  <a:srgbClr val="BD9B78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CONTENTS</a:t>
            </a:r>
            <a:endParaRPr lang="en-US" sz="6410" dirty="0"/>
          </a:p>
        </p:txBody>
      </p:sp>
      <p:sp>
        <p:nvSpPr>
          <p:cNvPr id="6" name="Text 2"/>
          <p:cNvSpPr/>
          <p:nvPr/>
        </p:nvSpPr>
        <p:spPr>
          <a:xfrm>
            <a:off x="7571232" y="3172968"/>
            <a:ext cx="5989320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FFF4E4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2. Problem Definition</a:t>
            </a:r>
            <a:endParaRPr lang="en-US" sz="2320" dirty="0"/>
          </a:p>
        </p:txBody>
      </p:sp>
      <p:sp>
        <p:nvSpPr>
          <p:cNvPr id="7" name="Text 3"/>
          <p:cNvSpPr/>
          <p:nvPr/>
        </p:nvSpPr>
        <p:spPr>
          <a:xfrm>
            <a:off x="1078992" y="4443984"/>
            <a:ext cx="5989320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FFF4E4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5. Trigger &amp; Auditing Mechanism</a:t>
            </a:r>
            <a:endParaRPr lang="en-US" sz="2320" dirty="0"/>
          </a:p>
        </p:txBody>
      </p:sp>
      <p:sp>
        <p:nvSpPr>
          <p:cNvPr id="8" name="Text 4"/>
          <p:cNvSpPr/>
          <p:nvPr/>
        </p:nvSpPr>
        <p:spPr>
          <a:xfrm>
            <a:off x="7571232" y="5074920"/>
            <a:ext cx="5989320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FFF4E4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8. Conclusion &amp; Future Work</a:t>
            </a:r>
            <a:endParaRPr lang="en-US" sz="2320" dirty="0"/>
          </a:p>
        </p:txBody>
      </p:sp>
      <p:sp>
        <p:nvSpPr>
          <p:cNvPr id="9" name="Text 5"/>
          <p:cNvSpPr/>
          <p:nvPr/>
        </p:nvSpPr>
        <p:spPr>
          <a:xfrm>
            <a:off x="1078992" y="5074920"/>
            <a:ext cx="5989320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FFF4E4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7. Challenges &amp; Solutions</a:t>
            </a:r>
            <a:endParaRPr lang="en-US" sz="2320" dirty="0"/>
          </a:p>
        </p:txBody>
      </p:sp>
      <p:sp>
        <p:nvSpPr>
          <p:cNvPr id="10" name="Text 6"/>
          <p:cNvSpPr/>
          <p:nvPr/>
        </p:nvSpPr>
        <p:spPr>
          <a:xfrm>
            <a:off x="1078992" y="3813048"/>
            <a:ext cx="5989320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FFF4E4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3. Methodology &amp; Approach</a:t>
            </a:r>
            <a:endParaRPr lang="en-US" sz="2320" dirty="0"/>
          </a:p>
        </p:txBody>
      </p:sp>
      <p:sp>
        <p:nvSpPr>
          <p:cNvPr id="11" name="Text 7"/>
          <p:cNvSpPr/>
          <p:nvPr/>
        </p:nvSpPr>
        <p:spPr>
          <a:xfrm>
            <a:off x="7571232" y="4443984"/>
            <a:ext cx="5989320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FFF4E4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6. Results</a:t>
            </a:r>
            <a:endParaRPr lang="en-US" sz="2320" dirty="0"/>
          </a:p>
        </p:txBody>
      </p:sp>
      <p:sp>
        <p:nvSpPr>
          <p:cNvPr id="12" name="Text 8"/>
          <p:cNvSpPr/>
          <p:nvPr/>
        </p:nvSpPr>
        <p:spPr>
          <a:xfrm>
            <a:off x="7571232" y="3813048"/>
            <a:ext cx="5989320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FFF4E4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4. Implementation</a:t>
            </a:r>
            <a:endParaRPr lang="en-US" sz="2320" dirty="0"/>
          </a:p>
        </p:txBody>
      </p:sp>
      <p:sp>
        <p:nvSpPr>
          <p:cNvPr id="13" name="Text 9"/>
          <p:cNvSpPr/>
          <p:nvPr/>
        </p:nvSpPr>
        <p:spPr>
          <a:xfrm>
            <a:off x="1078992" y="5715000"/>
            <a:ext cx="5989320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FFF4E4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9. References</a:t>
            </a:r>
            <a:endParaRPr lang="en-US" sz="232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6064" y="0"/>
            <a:ext cx="4974336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248" y="4169664"/>
            <a:ext cx="475488" cy="475488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248" y="5605272"/>
            <a:ext cx="475488" cy="475488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248" y="2743200"/>
            <a:ext cx="475488" cy="475488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996696" y="4187952"/>
            <a:ext cx="164592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2780"/>
              </a:lnSpc>
              <a:buNone/>
            </a:pPr>
            <a:r>
              <a:rPr lang="en-US" sz="2320" dirty="0">
                <a:solidFill>
                  <a:srgbClr val="242424"/>
                </a:solidFill>
                <a:latin typeface="思源黑体-思源黑体-Light" pitchFamily="34" charset="0"/>
                <a:ea typeface="思源黑体-思源黑体-Light" pitchFamily="34" charset="-122"/>
                <a:cs typeface="思源黑体-思源黑体-Light" pitchFamily="34" charset="-120"/>
              </a:rPr>
              <a:t>2</a:t>
            </a:r>
            <a:endParaRPr lang="en-US" sz="2320" dirty="0"/>
          </a:p>
        </p:txBody>
      </p:sp>
      <p:sp>
        <p:nvSpPr>
          <p:cNvPr id="8" name="Text 1"/>
          <p:cNvSpPr/>
          <p:nvPr/>
        </p:nvSpPr>
        <p:spPr>
          <a:xfrm>
            <a:off x="1609344" y="6144768"/>
            <a:ext cx="7214616" cy="33832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850" dirty="0">
                <a:solidFill>
                  <a:srgbClr val="FFF4E4"/>
                </a:solidFill>
                <a:latin typeface="思源黑体-思源黑体-Light" pitchFamily="34" charset="0"/>
                <a:ea typeface="思源黑体-思源黑体-Light" pitchFamily="34" charset="-122"/>
                <a:cs typeface="思源黑体-思源黑体-Light" pitchFamily="34" charset="-120"/>
              </a:rPr>
              <a:t>In-class resources from INSY 8311 – AUCA</a:t>
            </a:r>
            <a:endParaRPr lang="en-US" sz="1850" dirty="0"/>
          </a:p>
        </p:txBody>
      </p:sp>
      <p:sp>
        <p:nvSpPr>
          <p:cNvPr id="9" name="Text 2"/>
          <p:cNvSpPr/>
          <p:nvPr/>
        </p:nvSpPr>
        <p:spPr>
          <a:xfrm>
            <a:off x="1609344" y="2770632"/>
            <a:ext cx="7214616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FFF4E4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Documentation</a:t>
            </a:r>
            <a:endParaRPr lang="en-US" sz="2320" dirty="0"/>
          </a:p>
        </p:txBody>
      </p:sp>
      <p:sp>
        <p:nvSpPr>
          <p:cNvPr id="10" name="Text 3"/>
          <p:cNvSpPr/>
          <p:nvPr/>
        </p:nvSpPr>
        <p:spPr>
          <a:xfrm>
            <a:off x="1609344" y="5632704"/>
            <a:ext cx="7214616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FFF4E4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Class Resources</a:t>
            </a:r>
            <a:endParaRPr lang="en-US" sz="2320" dirty="0"/>
          </a:p>
        </p:txBody>
      </p:sp>
      <p:sp>
        <p:nvSpPr>
          <p:cNvPr id="11" name="Text 4"/>
          <p:cNvSpPr/>
          <p:nvPr/>
        </p:nvSpPr>
        <p:spPr>
          <a:xfrm>
            <a:off x="1609344" y="3282696"/>
            <a:ext cx="7214616" cy="33832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850" dirty="0">
                <a:solidFill>
                  <a:srgbClr val="FFF4E4"/>
                </a:solidFill>
                <a:latin typeface="思源黑体-思源黑体-Light" pitchFamily="34" charset="0"/>
                <a:ea typeface="思源黑体-思源黑体-Light" pitchFamily="34" charset="-122"/>
                <a:cs typeface="思源黑体-思源黑体-Light" pitchFamily="34" charset="-120"/>
              </a:rPr>
              <a:t>Oracle PL/SQL Documentation</a:t>
            </a:r>
            <a:endParaRPr lang="en-US" sz="1850" dirty="0"/>
          </a:p>
        </p:txBody>
      </p:sp>
      <p:sp>
        <p:nvSpPr>
          <p:cNvPr id="12" name="Text 5"/>
          <p:cNvSpPr/>
          <p:nvPr/>
        </p:nvSpPr>
        <p:spPr>
          <a:xfrm>
            <a:off x="996696" y="5623560"/>
            <a:ext cx="164592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2780"/>
              </a:lnSpc>
              <a:buNone/>
            </a:pPr>
            <a:r>
              <a:rPr lang="en-US" sz="2320" dirty="0">
                <a:solidFill>
                  <a:srgbClr val="242424"/>
                </a:solidFill>
                <a:latin typeface="思源黑体-思源黑体-Light" pitchFamily="34" charset="0"/>
                <a:ea typeface="思源黑体-思源黑体-Light" pitchFamily="34" charset="-122"/>
                <a:cs typeface="思源黑体-思源黑体-Light" pitchFamily="34" charset="-120"/>
              </a:rPr>
              <a:t>3</a:t>
            </a:r>
            <a:endParaRPr lang="en-US" sz="2320" dirty="0"/>
          </a:p>
        </p:txBody>
      </p:sp>
      <p:sp>
        <p:nvSpPr>
          <p:cNvPr id="13" name="Text 6"/>
          <p:cNvSpPr/>
          <p:nvPr/>
        </p:nvSpPr>
        <p:spPr>
          <a:xfrm>
            <a:off x="1609344" y="4709160"/>
            <a:ext cx="7214616" cy="33832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850" dirty="0">
                <a:solidFill>
                  <a:srgbClr val="FFF4E4"/>
                </a:solidFill>
                <a:latin typeface="思源黑体-思源黑体-Light" pitchFamily="34" charset="0"/>
                <a:ea typeface="思源黑体-思源黑体-Light" pitchFamily="34" charset="-122"/>
                <a:cs typeface="思源黑体-思源黑体-Light" pitchFamily="34" charset="-120"/>
              </a:rPr>
              <a:t>Rwanda Development Board – Wildlife Conservation Reports</a:t>
            </a:r>
            <a:endParaRPr lang="en-US" sz="1850" dirty="0"/>
          </a:p>
        </p:txBody>
      </p:sp>
      <p:sp>
        <p:nvSpPr>
          <p:cNvPr id="14" name="Text 7"/>
          <p:cNvSpPr/>
          <p:nvPr/>
        </p:nvSpPr>
        <p:spPr>
          <a:xfrm>
            <a:off x="1609344" y="4206240"/>
            <a:ext cx="7214616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FFF4E4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Wildlife Conservation</a:t>
            </a:r>
            <a:endParaRPr lang="en-US" sz="2320" dirty="0"/>
          </a:p>
        </p:txBody>
      </p:sp>
      <p:sp>
        <p:nvSpPr>
          <p:cNvPr id="15" name="Text 8"/>
          <p:cNvSpPr/>
          <p:nvPr/>
        </p:nvSpPr>
        <p:spPr>
          <a:xfrm>
            <a:off x="832104" y="1490472"/>
            <a:ext cx="8010144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640" dirty="0">
                <a:solidFill>
                  <a:srgbClr val="BD9B78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References</a:t>
            </a:r>
            <a:endParaRPr lang="en-US" sz="4640" dirty="0"/>
          </a:p>
        </p:txBody>
      </p:sp>
      <p:sp>
        <p:nvSpPr>
          <p:cNvPr id="16" name="Text 9"/>
          <p:cNvSpPr/>
          <p:nvPr/>
        </p:nvSpPr>
        <p:spPr>
          <a:xfrm>
            <a:off x="996696" y="2761488"/>
            <a:ext cx="164592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2780"/>
              </a:lnSpc>
              <a:buNone/>
            </a:pPr>
            <a:r>
              <a:rPr lang="en-US" sz="2320" dirty="0">
                <a:solidFill>
                  <a:srgbClr val="242424"/>
                </a:solidFill>
                <a:latin typeface="思源黑体-思源黑体-Light" pitchFamily="34" charset="0"/>
                <a:ea typeface="思源黑体-思源黑体-Light" pitchFamily="34" charset="-122"/>
                <a:cs typeface="思源黑体-思源黑体-Light" pitchFamily="34" charset="-120"/>
              </a:rPr>
              <a:t>1</a:t>
            </a:r>
            <a:endParaRPr lang="en-US" sz="232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32104" y="3474720"/>
            <a:ext cx="12984480" cy="102412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8010"/>
              </a:lnSpc>
              <a:buNone/>
            </a:pPr>
            <a:r>
              <a:rPr lang="en-US" sz="6410" dirty="0">
                <a:solidFill>
                  <a:srgbClr val="BD9B78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Thank You</a:t>
            </a:r>
            <a:endParaRPr lang="en-US" sz="641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104" y="6830568"/>
            <a:ext cx="12984480" cy="36576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832104" y="3447288"/>
            <a:ext cx="12984480" cy="33832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600"/>
              </a:lnSpc>
              <a:buNone/>
            </a:pPr>
            <a:endParaRPr lang="en-US" sz="1850" dirty="0"/>
          </a:p>
        </p:txBody>
      </p:sp>
      <p:sp>
        <p:nvSpPr>
          <p:cNvPr id="6" name="Text 1"/>
          <p:cNvSpPr/>
          <p:nvPr/>
        </p:nvSpPr>
        <p:spPr>
          <a:xfrm>
            <a:off x="832104" y="4041648"/>
            <a:ext cx="12984480" cy="33832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600"/>
              </a:lnSpc>
              <a:buNone/>
            </a:pPr>
            <a:endParaRPr lang="en-US" sz="1850" dirty="0"/>
          </a:p>
        </p:txBody>
      </p:sp>
      <p:sp>
        <p:nvSpPr>
          <p:cNvPr id="7" name="Text 2"/>
          <p:cNvSpPr/>
          <p:nvPr/>
        </p:nvSpPr>
        <p:spPr>
          <a:xfrm>
            <a:off x="832104" y="5239512"/>
            <a:ext cx="12984480" cy="33832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600"/>
              </a:lnSpc>
              <a:buNone/>
            </a:pPr>
            <a:endParaRPr lang="en-US" sz="1850" dirty="0"/>
          </a:p>
        </p:txBody>
      </p:sp>
      <p:sp>
        <p:nvSpPr>
          <p:cNvPr id="8" name="Text 3"/>
          <p:cNvSpPr/>
          <p:nvPr/>
        </p:nvSpPr>
        <p:spPr>
          <a:xfrm>
            <a:off x="832104" y="1115568"/>
            <a:ext cx="12984480" cy="148132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1610"/>
              </a:lnSpc>
              <a:buNone/>
            </a:pPr>
            <a:r>
              <a:rPr lang="en-US" sz="9290" dirty="0">
                <a:solidFill>
                  <a:srgbClr val="BD9B78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01</a:t>
            </a:r>
            <a:endParaRPr lang="en-US" sz="9290" dirty="0"/>
          </a:p>
        </p:txBody>
      </p:sp>
      <p:sp>
        <p:nvSpPr>
          <p:cNvPr id="9" name="Text 4"/>
          <p:cNvSpPr/>
          <p:nvPr/>
        </p:nvSpPr>
        <p:spPr>
          <a:xfrm>
            <a:off x="832104" y="4636008"/>
            <a:ext cx="12984480" cy="33832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600"/>
              </a:lnSpc>
              <a:buNone/>
            </a:pPr>
            <a:endParaRPr lang="en-US" sz="1850" dirty="0"/>
          </a:p>
        </p:txBody>
      </p:sp>
      <p:sp>
        <p:nvSpPr>
          <p:cNvPr id="10" name="Text 5"/>
          <p:cNvSpPr/>
          <p:nvPr/>
        </p:nvSpPr>
        <p:spPr>
          <a:xfrm>
            <a:off x="832104" y="5833872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640" dirty="0">
                <a:solidFill>
                  <a:srgbClr val="BD9B78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Introduction</a:t>
            </a:r>
            <a:endParaRPr lang="en-US" sz="4640" dirty="0"/>
          </a:p>
        </p:txBody>
      </p:sp>
      <p:sp>
        <p:nvSpPr>
          <p:cNvPr id="11" name="Text 6"/>
          <p:cNvSpPr/>
          <p:nvPr/>
        </p:nvSpPr>
        <p:spPr>
          <a:xfrm>
            <a:off x="832104" y="2852928"/>
            <a:ext cx="12984480" cy="33832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600"/>
              </a:lnSpc>
              <a:buNone/>
            </a:pPr>
            <a:endParaRPr lang="en-US" sz="18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974336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5584" y="5605272"/>
            <a:ext cx="475488" cy="475488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5584" y="2743200"/>
            <a:ext cx="475488" cy="475488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5584" y="4169664"/>
            <a:ext cx="475488" cy="475488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6583680" y="6144768"/>
            <a:ext cx="7214616" cy="33832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850" dirty="0">
                <a:solidFill>
                  <a:srgbClr val="FFF4E4"/>
                </a:solidFill>
                <a:latin typeface="思源黑体-思源黑体-Light" pitchFamily="34" charset="0"/>
                <a:ea typeface="思源黑体-思源黑体-Light" pitchFamily="34" charset="-122"/>
                <a:cs typeface="思源黑体-思源黑体-Light" pitchFamily="34" charset="-120"/>
              </a:rPr>
              <a:t>Oracle PL/SQL features for automation and analysis</a:t>
            </a:r>
            <a:endParaRPr lang="en-US" sz="1850" dirty="0"/>
          </a:p>
        </p:txBody>
      </p:sp>
      <p:sp>
        <p:nvSpPr>
          <p:cNvPr id="8" name="Text 1"/>
          <p:cNvSpPr/>
          <p:nvPr/>
        </p:nvSpPr>
        <p:spPr>
          <a:xfrm>
            <a:off x="5971032" y="5623560"/>
            <a:ext cx="164592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2780"/>
              </a:lnSpc>
              <a:buNone/>
            </a:pPr>
            <a:r>
              <a:rPr lang="en-US" sz="2320" dirty="0">
                <a:solidFill>
                  <a:srgbClr val="242424"/>
                </a:solidFill>
                <a:latin typeface="思源黑体-思源黑体-Light" pitchFamily="34" charset="0"/>
                <a:ea typeface="思源黑体-思源黑体-Light" pitchFamily="34" charset="-122"/>
                <a:cs typeface="思源黑体-思源黑体-Light" pitchFamily="34" charset="-120"/>
              </a:rPr>
              <a:t>3</a:t>
            </a:r>
            <a:endParaRPr lang="en-US" sz="2320" dirty="0"/>
          </a:p>
        </p:txBody>
      </p:sp>
      <p:sp>
        <p:nvSpPr>
          <p:cNvPr id="9" name="Text 2"/>
          <p:cNvSpPr/>
          <p:nvPr/>
        </p:nvSpPr>
        <p:spPr>
          <a:xfrm>
            <a:off x="6583680" y="3282696"/>
            <a:ext cx="7214616" cy="33832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850" dirty="0">
                <a:solidFill>
                  <a:srgbClr val="FFF4E4"/>
                </a:solidFill>
                <a:latin typeface="思源黑体-思源黑体-Light" pitchFamily="34" charset="0"/>
                <a:ea typeface="思源黑体-思源黑体-Light" pitchFamily="34" charset="-122"/>
                <a:cs typeface="思源黑体-思源黑体-Light" pitchFamily="34" charset="-120"/>
              </a:rPr>
              <a:t>Build a database-driven prediction system</a:t>
            </a:r>
            <a:endParaRPr lang="en-US" sz="1850" dirty="0"/>
          </a:p>
        </p:txBody>
      </p:sp>
      <p:sp>
        <p:nvSpPr>
          <p:cNvPr id="10" name="Text 3"/>
          <p:cNvSpPr/>
          <p:nvPr/>
        </p:nvSpPr>
        <p:spPr>
          <a:xfrm>
            <a:off x="5806440" y="1490472"/>
            <a:ext cx="8010144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640" dirty="0">
                <a:solidFill>
                  <a:srgbClr val="BD9B78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Introduction</a:t>
            </a:r>
            <a:endParaRPr lang="en-US" sz="4640" dirty="0"/>
          </a:p>
        </p:txBody>
      </p:sp>
      <p:sp>
        <p:nvSpPr>
          <p:cNvPr id="11" name="Text 4"/>
          <p:cNvSpPr/>
          <p:nvPr/>
        </p:nvSpPr>
        <p:spPr>
          <a:xfrm>
            <a:off x="5971032" y="2761488"/>
            <a:ext cx="164592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2780"/>
              </a:lnSpc>
              <a:buNone/>
            </a:pPr>
            <a:r>
              <a:rPr lang="en-US" sz="2320" dirty="0">
                <a:solidFill>
                  <a:srgbClr val="242424"/>
                </a:solidFill>
                <a:latin typeface="思源黑体-思源黑体-Light" pitchFamily="34" charset="0"/>
                <a:ea typeface="思源黑体-思源黑体-Light" pitchFamily="34" charset="-122"/>
                <a:cs typeface="思源黑体-思源黑体-Light" pitchFamily="34" charset="-120"/>
              </a:rPr>
              <a:t>1</a:t>
            </a:r>
            <a:endParaRPr lang="en-US" sz="2320" dirty="0"/>
          </a:p>
        </p:txBody>
      </p:sp>
      <p:sp>
        <p:nvSpPr>
          <p:cNvPr id="12" name="Text 5"/>
          <p:cNvSpPr/>
          <p:nvPr/>
        </p:nvSpPr>
        <p:spPr>
          <a:xfrm>
            <a:off x="5971032" y="4187952"/>
            <a:ext cx="164592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2780"/>
              </a:lnSpc>
              <a:buNone/>
            </a:pPr>
            <a:r>
              <a:rPr lang="en-US" sz="2320" dirty="0">
                <a:solidFill>
                  <a:srgbClr val="242424"/>
                </a:solidFill>
                <a:latin typeface="思源黑体-思源黑体-Light" pitchFamily="34" charset="0"/>
                <a:ea typeface="思源黑体-思源黑体-Light" pitchFamily="34" charset="-122"/>
                <a:cs typeface="思源黑体-思源黑体-Light" pitchFamily="34" charset="-120"/>
              </a:rPr>
              <a:t>2</a:t>
            </a:r>
            <a:endParaRPr lang="en-US" sz="2320" dirty="0"/>
          </a:p>
        </p:txBody>
      </p:sp>
      <p:sp>
        <p:nvSpPr>
          <p:cNvPr id="13" name="Text 6"/>
          <p:cNvSpPr/>
          <p:nvPr/>
        </p:nvSpPr>
        <p:spPr>
          <a:xfrm>
            <a:off x="6583680" y="4206240"/>
            <a:ext cx="7214616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FFF4E4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Detection Focus</a:t>
            </a:r>
            <a:endParaRPr lang="en-US" sz="2320" dirty="0"/>
          </a:p>
        </p:txBody>
      </p:sp>
      <p:sp>
        <p:nvSpPr>
          <p:cNvPr id="14" name="Text 7"/>
          <p:cNvSpPr/>
          <p:nvPr/>
        </p:nvSpPr>
        <p:spPr>
          <a:xfrm>
            <a:off x="6583680" y="5632704"/>
            <a:ext cx="7214616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FFF4E4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Technology Leverage</a:t>
            </a:r>
            <a:endParaRPr lang="en-US" sz="2320" dirty="0"/>
          </a:p>
        </p:txBody>
      </p:sp>
      <p:sp>
        <p:nvSpPr>
          <p:cNvPr id="15" name="Text 8"/>
          <p:cNvSpPr/>
          <p:nvPr/>
        </p:nvSpPr>
        <p:spPr>
          <a:xfrm>
            <a:off x="6583680" y="4709160"/>
            <a:ext cx="7214616" cy="33832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850" dirty="0">
                <a:solidFill>
                  <a:srgbClr val="FFF4E4"/>
                </a:solidFill>
                <a:latin typeface="思源黑体-思源黑体-Light" pitchFamily="34" charset="0"/>
                <a:ea typeface="思源黑体-思源黑体-Light" pitchFamily="34" charset="-122"/>
                <a:cs typeface="思源黑体-思源黑体-Light" pitchFamily="34" charset="-120"/>
              </a:rPr>
              <a:t>Proactive poaching detection and ranger response</a:t>
            </a:r>
            <a:endParaRPr lang="en-US" sz="1850" dirty="0"/>
          </a:p>
        </p:txBody>
      </p:sp>
      <p:sp>
        <p:nvSpPr>
          <p:cNvPr id="16" name="Text 9"/>
          <p:cNvSpPr/>
          <p:nvPr/>
        </p:nvSpPr>
        <p:spPr>
          <a:xfrm>
            <a:off x="6583680" y="2770632"/>
            <a:ext cx="7214616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FFF4E4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Project Purpose</a:t>
            </a:r>
            <a:endParaRPr lang="en-US" sz="232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104" y="6830568"/>
            <a:ext cx="12984480" cy="36576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832104" y="2852928"/>
            <a:ext cx="12984480" cy="33832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600"/>
              </a:lnSpc>
              <a:buNone/>
            </a:pPr>
            <a:endParaRPr lang="en-US" sz="1850" dirty="0"/>
          </a:p>
        </p:txBody>
      </p:sp>
      <p:sp>
        <p:nvSpPr>
          <p:cNvPr id="6" name="Text 1"/>
          <p:cNvSpPr/>
          <p:nvPr/>
        </p:nvSpPr>
        <p:spPr>
          <a:xfrm>
            <a:off x="832104" y="3447288"/>
            <a:ext cx="12984480" cy="33832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600"/>
              </a:lnSpc>
              <a:buNone/>
            </a:pPr>
            <a:endParaRPr lang="en-US" sz="1850" dirty="0"/>
          </a:p>
        </p:txBody>
      </p:sp>
      <p:sp>
        <p:nvSpPr>
          <p:cNvPr id="7" name="Text 2"/>
          <p:cNvSpPr/>
          <p:nvPr/>
        </p:nvSpPr>
        <p:spPr>
          <a:xfrm>
            <a:off x="832104" y="5239512"/>
            <a:ext cx="12984480" cy="33832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600"/>
              </a:lnSpc>
              <a:buNone/>
            </a:pPr>
            <a:endParaRPr lang="en-US" sz="1850" dirty="0"/>
          </a:p>
        </p:txBody>
      </p:sp>
      <p:sp>
        <p:nvSpPr>
          <p:cNvPr id="8" name="Text 3"/>
          <p:cNvSpPr/>
          <p:nvPr/>
        </p:nvSpPr>
        <p:spPr>
          <a:xfrm>
            <a:off x="832104" y="1115568"/>
            <a:ext cx="12984480" cy="148132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1610"/>
              </a:lnSpc>
              <a:buNone/>
            </a:pPr>
            <a:r>
              <a:rPr lang="en-US" sz="9290" dirty="0">
                <a:solidFill>
                  <a:srgbClr val="BD9B78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02</a:t>
            </a:r>
            <a:endParaRPr lang="en-US" sz="9290" dirty="0"/>
          </a:p>
        </p:txBody>
      </p:sp>
      <p:sp>
        <p:nvSpPr>
          <p:cNvPr id="9" name="Text 4"/>
          <p:cNvSpPr/>
          <p:nvPr/>
        </p:nvSpPr>
        <p:spPr>
          <a:xfrm>
            <a:off x="832104" y="5833872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640" dirty="0">
                <a:solidFill>
                  <a:srgbClr val="BD9B78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Problem Definition</a:t>
            </a:r>
            <a:endParaRPr lang="en-US" sz="4640" dirty="0"/>
          </a:p>
        </p:txBody>
      </p:sp>
      <p:sp>
        <p:nvSpPr>
          <p:cNvPr id="10" name="Text 5"/>
          <p:cNvSpPr/>
          <p:nvPr/>
        </p:nvSpPr>
        <p:spPr>
          <a:xfrm>
            <a:off x="832104" y="4041648"/>
            <a:ext cx="12984480" cy="33832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600"/>
              </a:lnSpc>
              <a:buNone/>
            </a:pPr>
            <a:endParaRPr lang="en-US" sz="1850" dirty="0"/>
          </a:p>
        </p:txBody>
      </p:sp>
      <p:sp>
        <p:nvSpPr>
          <p:cNvPr id="11" name="Text 6"/>
          <p:cNvSpPr/>
          <p:nvPr/>
        </p:nvSpPr>
        <p:spPr>
          <a:xfrm>
            <a:off x="832104" y="4636008"/>
            <a:ext cx="12984480" cy="33832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600"/>
              </a:lnSpc>
              <a:buNone/>
            </a:pPr>
            <a:endParaRPr lang="en-US" sz="18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2256" y="3346704"/>
            <a:ext cx="1152144" cy="11521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8272" y="3346704"/>
            <a:ext cx="1152144" cy="1152144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4288" y="3346704"/>
            <a:ext cx="1152144" cy="1152144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9848088" y="4727448"/>
            <a:ext cx="3831336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FFF4E4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Accountability Gaps</a:t>
            </a:r>
            <a:endParaRPr lang="en-US" sz="2320" dirty="0"/>
          </a:p>
        </p:txBody>
      </p:sp>
      <p:sp>
        <p:nvSpPr>
          <p:cNvPr id="7" name="Text 1"/>
          <p:cNvSpPr/>
          <p:nvPr/>
        </p:nvSpPr>
        <p:spPr>
          <a:xfrm>
            <a:off x="9848088" y="5239512"/>
            <a:ext cx="3831336" cy="6675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1850" dirty="0">
                <a:solidFill>
                  <a:srgbClr val="FFF4E4"/>
                </a:solidFill>
                <a:latin typeface="思源黑体-思源黑体-Light" pitchFamily="34" charset="0"/>
                <a:ea typeface="思源黑体-思源黑体-Light" pitchFamily="34" charset="-122"/>
                <a:cs typeface="思源黑体-思源黑体-Light" pitchFamily="34" charset="-120"/>
              </a:rPr>
              <a:t>Lack of real-time insights and accountability for rangers</a:t>
            </a:r>
            <a:endParaRPr lang="en-US" sz="1850" dirty="0"/>
          </a:p>
        </p:txBody>
      </p:sp>
      <p:sp>
        <p:nvSpPr>
          <p:cNvPr id="8" name="Text 2"/>
          <p:cNvSpPr/>
          <p:nvPr/>
        </p:nvSpPr>
        <p:spPr>
          <a:xfrm>
            <a:off x="5404104" y="5239512"/>
            <a:ext cx="3831336" cy="6675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1850" dirty="0">
                <a:solidFill>
                  <a:srgbClr val="FFF4E4"/>
                </a:solidFill>
                <a:latin typeface="思源黑体-思源黑体-Light" pitchFamily="34" charset="0"/>
                <a:ea typeface="思源黑体-思源黑体-Light" pitchFamily="34" charset="-122"/>
                <a:cs typeface="思源黑体-思源黑体-Light" pitchFamily="34" charset="-120"/>
              </a:rPr>
              <a:t>Manual detection leads to delays and endangered species loss</a:t>
            </a:r>
            <a:endParaRPr lang="en-US" sz="1850" dirty="0"/>
          </a:p>
        </p:txBody>
      </p:sp>
      <p:sp>
        <p:nvSpPr>
          <p:cNvPr id="9" name="Text 3"/>
          <p:cNvSpPr/>
          <p:nvPr/>
        </p:nvSpPr>
        <p:spPr>
          <a:xfrm>
            <a:off x="832104" y="2212848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640" dirty="0">
                <a:solidFill>
                  <a:srgbClr val="BD9B78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Problem Definition</a:t>
            </a:r>
            <a:endParaRPr lang="en-US" sz="4640" dirty="0"/>
          </a:p>
        </p:txBody>
      </p:sp>
      <p:sp>
        <p:nvSpPr>
          <p:cNvPr id="10" name="Text 4"/>
          <p:cNvSpPr/>
          <p:nvPr/>
        </p:nvSpPr>
        <p:spPr>
          <a:xfrm>
            <a:off x="5404104" y="4727448"/>
            <a:ext cx="3831336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FFF4E4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Detection Issues</a:t>
            </a:r>
            <a:endParaRPr lang="en-US" sz="2320" dirty="0"/>
          </a:p>
        </p:txBody>
      </p:sp>
      <p:sp>
        <p:nvSpPr>
          <p:cNvPr id="11" name="Text 5"/>
          <p:cNvSpPr/>
          <p:nvPr/>
        </p:nvSpPr>
        <p:spPr>
          <a:xfrm>
            <a:off x="960120" y="4727448"/>
            <a:ext cx="3831336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FFF4E4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Poaching Threats</a:t>
            </a:r>
            <a:endParaRPr lang="en-US" sz="2320" dirty="0"/>
          </a:p>
        </p:txBody>
      </p:sp>
      <p:sp>
        <p:nvSpPr>
          <p:cNvPr id="12" name="Text 6"/>
          <p:cNvSpPr/>
          <p:nvPr/>
        </p:nvSpPr>
        <p:spPr>
          <a:xfrm>
            <a:off x="960120" y="5239512"/>
            <a:ext cx="3831336" cy="6675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1850" dirty="0">
                <a:solidFill>
                  <a:srgbClr val="FFF4E4"/>
                </a:solidFill>
                <a:latin typeface="思源黑体-思源黑体-Light" pitchFamily="34" charset="0"/>
                <a:ea typeface="思源黑体-思源黑体-Light" pitchFamily="34" charset="-122"/>
                <a:cs typeface="思源黑体-思源黑体-Light" pitchFamily="34" charset="-120"/>
              </a:rPr>
              <a:t>Rwanda’s national parks face ongoing poaching threats</a:t>
            </a:r>
            <a:endParaRPr lang="en-US" sz="18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104" y="6830568"/>
            <a:ext cx="12984480" cy="36576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832104" y="3447288"/>
            <a:ext cx="12984480" cy="33832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600"/>
              </a:lnSpc>
              <a:buNone/>
            </a:pPr>
            <a:endParaRPr lang="en-US" sz="1850" dirty="0"/>
          </a:p>
        </p:txBody>
      </p:sp>
      <p:sp>
        <p:nvSpPr>
          <p:cNvPr id="6" name="Text 1"/>
          <p:cNvSpPr/>
          <p:nvPr/>
        </p:nvSpPr>
        <p:spPr>
          <a:xfrm>
            <a:off x="832104" y="5833872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640" dirty="0">
                <a:solidFill>
                  <a:srgbClr val="BD9B78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Methodology &amp; Approach</a:t>
            </a:r>
            <a:endParaRPr lang="en-US" sz="4640" dirty="0"/>
          </a:p>
        </p:txBody>
      </p:sp>
      <p:sp>
        <p:nvSpPr>
          <p:cNvPr id="7" name="Text 2"/>
          <p:cNvSpPr/>
          <p:nvPr/>
        </p:nvSpPr>
        <p:spPr>
          <a:xfrm>
            <a:off x="832104" y="2852928"/>
            <a:ext cx="12984480" cy="33832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600"/>
              </a:lnSpc>
              <a:buNone/>
            </a:pPr>
            <a:endParaRPr lang="en-US" sz="1850" dirty="0"/>
          </a:p>
        </p:txBody>
      </p:sp>
      <p:sp>
        <p:nvSpPr>
          <p:cNvPr id="8" name="Text 3"/>
          <p:cNvSpPr/>
          <p:nvPr/>
        </p:nvSpPr>
        <p:spPr>
          <a:xfrm>
            <a:off x="832104" y="4041648"/>
            <a:ext cx="12984480" cy="33832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600"/>
              </a:lnSpc>
              <a:buNone/>
            </a:pPr>
            <a:endParaRPr lang="en-US" sz="1850" dirty="0"/>
          </a:p>
        </p:txBody>
      </p:sp>
      <p:sp>
        <p:nvSpPr>
          <p:cNvPr id="9" name="Text 4"/>
          <p:cNvSpPr/>
          <p:nvPr/>
        </p:nvSpPr>
        <p:spPr>
          <a:xfrm>
            <a:off x="832104" y="4636008"/>
            <a:ext cx="12984480" cy="33832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600"/>
              </a:lnSpc>
              <a:buNone/>
            </a:pPr>
            <a:endParaRPr lang="en-US" sz="1850" dirty="0"/>
          </a:p>
        </p:txBody>
      </p:sp>
      <p:sp>
        <p:nvSpPr>
          <p:cNvPr id="10" name="Text 5"/>
          <p:cNvSpPr/>
          <p:nvPr/>
        </p:nvSpPr>
        <p:spPr>
          <a:xfrm>
            <a:off x="832104" y="1115568"/>
            <a:ext cx="12984480" cy="148132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1610"/>
              </a:lnSpc>
              <a:buNone/>
            </a:pPr>
            <a:r>
              <a:rPr lang="en-US" sz="9290" dirty="0">
                <a:solidFill>
                  <a:srgbClr val="BD9B78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03</a:t>
            </a:r>
            <a:endParaRPr lang="en-US" sz="9290" dirty="0"/>
          </a:p>
        </p:txBody>
      </p:sp>
      <p:sp>
        <p:nvSpPr>
          <p:cNvPr id="11" name="Text 6"/>
          <p:cNvSpPr/>
          <p:nvPr/>
        </p:nvSpPr>
        <p:spPr>
          <a:xfrm>
            <a:off x="832104" y="5239512"/>
            <a:ext cx="12984480" cy="33832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600"/>
              </a:lnSpc>
              <a:buNone/>
            </a:pPr>
            <a:endParaRPr lang="en-US" sz="18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2807208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2640" y="4709160"/>
            <a:ext cx="475488" cy="475488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6944" y="4709160"/>
            <a:ext cx="475488" cy="475488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248" y="4709160"/>
            <a:ext cx="475488" cy="475488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1609344" y="5248656"/>
            <a:ext cx="3337560" cy="6675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850" dirty="0">
                <a:solidFill>
                  <a:srgbClr val="FFF4E4"/>
                </a:solidFill>
                <a:latin typeface="思源黑体-思源黑体-Light" pitchFamily="34" charset="0"/>
                <a:ea typeface="思源黑体-思源黑体-Light" pitchFamily="34" charset="-122"/>
                <a:cs typeface="思源黑体-思源黑体-Light" pitchFamily="34" charset="-120"/>
              </a:rPr>
              <a:t>Used procedures, functions, triggers, and packages</a:t>
            </a:r>
            <a:endParaRPr lang="en-US" sz="1850" dirty="0"/>
          </a:p>
        </p:txBody>
      </p:sp>
      <p:sp>
        <p:nvSpPr>
          <p:cNvPr id="8" name="Text 1"/>
          <p:cNvSpPr/>
          <p:nvPr/>
        </p:nvSpPr>
        <p:spPr>
          <a:xfrm>
            <a:off x="6035040" y="4736592"/>
            <a:ext cx="3337560" cy="7406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FFF4E4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Business Process Design</a:t>
            </a:r>
            <a:endParaRPr lang="en-US" sz="2320" dirty="0"/>
          </a:p>
        </p:txBody>
      </p:sp>
      <p:sp>
        <p:nvSpPr>
          <p:cNvPr id="9" name="Text 2"/>
          <p:cNvSpPr/>
          <p:nvPr/>
        </p:nvSpPr>
        <p:spPr>
          <a:xfrm>
            <a:off x="9848088" y="4727448"/>
            <a:ext cx="164592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2780"/>
              </a:lnSpc>
              <a:buNone/>
            </a:pPr>
            <a:r>
              <a:rPr lang="en-US" sz="2320" dirty="0">
                <a:solidFill>
                  <a:srgbClr val="242424"/>
                </a:solidFill>
                <a:latin typeface="思源黑体-思源黑体-Light" pitchFamily="34" charset="0"/>
                <a:ea typeface="思源黑体-思源黑体-Light" pitchFamily="34" charset="-122"/>
                <a:cs typeface="思源黑体-思源黑体-Light" pitchFamily="34" charset="-120"/>
              </a:rPr>
              <a:t>3</a:t>
            </a:r>
            <a:endParaRPr lang="en-US" sz="2320" dirty="0"/>
          </a:p>
        </p:txBody>
      </p:sp>
      <p:sp>
        <p:nvSpPr>
          <p:cNvPr id="10" name="Text 3"/>
          <p:cNvSpPr/>
          <p:nvPr/>
        </p:nvSpPr>
        <p:spPr>
          <a:xfrm>
            <a:off x="10460736" y="4736592"/>
            <a:ext cx="3337560" cy="7406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FFF4E4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Data Model Development</a:t>
            </a:r>
            <a:endParaRPr lang="en-US" sz="2320" dirty="0"/>
          </a:p>
        </p:txBody>
      </p:sp>
      <p:sp>
        <p:nvSpPr>
          <p:cNvPr id="11" name="Text 4"/>
          <p:cNvSpPr/>
          <p:nvPr/>
        </p:nvSpPr>
        <p:spPr>
          <a:xfrm>
            <a:off x="6035040" y="5614416"/>
            <a:ext cx="3337560" cy="6675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850" dirty="0">
                <a:solidFill>
                  <a:srgbClr val="FFF4E4"/>
                </a:solidFill>
                <a:latin typeface="思源黑体-思源黑体-Light" pitchFamily="34" charset="0"/>
                <a:ea typeface="思源黑体-思源黑体-Light" pitchFamily="34" charset="-122"/>
                <a:cs typeface="思源黑体-思源黑体-Light" pitchFamily="34" charset="-120"/>
              </a:rPr>
              <a:t>Designed business process model with BPMN</a:t>
            </a:r>
            <a:endParaRPr lang="en-US" sz="1850" dirty="0"/>
          </a:p>
        </p:txBody>
      </p:sp>
      <p:sp>
        <p:nvSpPr>
          <p:cNvPr id="12" name="Text 5"/>
          <p:cNvSpPr/>
          <p:nvPr/>
        </p:nvSpPr>
        <p:spPr>
          <a:xfrm>
            <a:off x="1609344" y="4736592"/>
            <a:ext cx="3337560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FFF4E4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PL/SQL Usage</a:t>
            </a:r>
            <a:endParaRPr lang="en-US" sz="2320" dirty="0"/>
          </a:p>
        </p:txBody>
      </p:sp>
      <p:sp>
        <p:nvSpPr>
          <p:cNvPr id="13" name="Text 6"/>
          <p:cNvSpPr/>
          <p:nvPr/>
        </p:nvSpPr>
        <p:spPr>
          <a:xfrm>
            <a:off x="5422392" y="4727448"/>
            <a:ext cx="164592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2780"/>
              </a:lnSpc>
              <a:buNone/>
            </a:pPr>
            <a:r>
              <a:rPr lang="en-US" sz="2320" dirty="0">
                <a:solidFill>
                  <a:srgbClr val="242424"/>
                </a:solidFill>
                <a:latin typeface="思源黑体-思源黑体-Light" pitchFamily="34" charset="0"/>
                <a:ea typeface="思源黑体-思源黑体-Light" pitchFamily="34" charset="-122"/>
                <a:cs typeface="思源黑体-思源黑体-Light" pitchFamily="34" charset="-120"/>
              </a:rPr>
              <a:t>2</a:t>
            </a:r>
            <a:endParaRPr lang="en-US" sz="2320" dirty="0"/>
          </a:p>
        </p:txBody>
      </p:sp>
      <p:sp>
        <p:nvSpPr>
          <p:cNvPr id="14" name="Text 7"/>
          <p:cNvSpPr/>
          <p:nvPr/>
        </p:nvSpPr>
        <p:spPr>
          <a:xfrm>
            <a:off x="10460736" y="5614416"/>
            <a:ext cx="3337560" cy="99669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850" dirty="0">
                <a:solidFill>
                  <a:srgbClr val="FFF4E4"/>
                </a:solidFill>
                <a:latin typeface="思源黑体-思源黑体-Light" pitchFamily="34" charset="0"/>
                <a:ea typeface="思源黑体-思源黑体-Light" pitchFamily="34" charset="-122"/>
                <a:cs typeface="思源黑体-思源黑体-Light" pitchFamily="34" charset="-120"/>
              </a:rPr>
              <a:t>Developed logical and physical data models using ERD</a:t>
            </a:r>
            <a:endParaRPr lang="en-US" sz="1850" dirty="0"/>
          </a:p>
        </p:txBody>
      </p:sp>
      <p:sp>
        <p:nvSpPr>
          <p:cNvPr id="15" name="Text 8"/>
          <p:cNvSpPr/>
          <p:nvPr/>
        </p:nvSpPr>
        <p:spPr>
          <a:xfrm>
            <a:off x="832104" y="3456432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640" dirty="0">
                <a:solidFill>
                  <a:srgbClr val="BD9B78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Methodology &amp; Approach</a:t>
            </a:r>
            <a:endParaRPr lang="en-US" sz="4640" dirty="0"/>
          </a:p>
        </p:txBody>
      </p:sp>
      <p:sp>
        <p:nvSpPr>
          <p:cNvPr id="16" name="Text 9"/>
          <p:cNvSpPr/>
          <p:nvPr/>
        </p:nvSpPr>
        <p:spPr>
          <a:xfrm>
            <a:off x="996696" y="4727448"/>
            <a:ext cx="164592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2780"/>
              </a:lnSpc>
              <a:buNone/>
            </a:pPr>
            <a:r>
              <a:rPr lang="en-US" sz="2320" dirty="0">
                <a:solidFill>
                  <a:srgbClr val="242424"/>
                </a:solidFill>
                <a:latin typeface="思源黑体-思源黑体-Light" pitchFamily="34" charset="0"/>
                <a:ea typeface="思源黑体-思源黑体-Light" pitchFamily="34" charset="-122"/>
                <a:cs typeface="思源黑体-思源黑体-Light" pitchFamily="34" charset="-120"/>
              </a:rPr>
              <a:t>1</a:t>
            </a:r>
            <a:endParaRPr lang="en-US" sz="232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104" y="6830568"/>
            <a:ext cx="12984480" cy="36576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832104" y="5833872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640" dirty="0">
                <a:solidFill>
                  <a:srgbClr val="BD9B78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Implementation</a:t>
            </a:r>
            <a:endParaRPr lang="en-US" sz="4640" dirty="0"/>
          </a:p>
        </p:txBody>
      </p:sp>
      <p:sp>
        <p:nvSpPr>
          <p:cNvPr id="6" name="Text 1"/>
          <p:cNvSpPr/>
          <p:nvPr/>
        </p:nvSpPr>
        <p:spPr>
          <a:xfrm>
            <a:off x="832104" y="4041648"/>
            <a:ext cx="12984480" cy="33832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600"/>
              </a:lnSpc>
              <a:buNone/>
            </a:pPr>
            <a:endParaRPr lang="en-US" sz="1850" dirty="0"/>
          </a:p>
        </p:txBody>
      </p:sp>
      <p:sp>
        <p:nvSpPr>
          <p:cNvPr id="7" name="Text 2"/>
          <p:cNvSpPr/>
          <p:nvPr/>
        </p:nvSpPr>
        <p:spPr>
          <a:xfrm>
            <a:off x="832104" y="5239512"/>
            <a:ext cx="12984480" cy="33832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600"/>
              </a:lnSpc>
              <a:buNone/>
            </a:pPr>
            <a:endParaRPr lang="en-US" sz="1850" dirty="0"/>
          </a:p>
        </p:txBody>
      </p:sp>
      <p:sp>
        <p:nvSpPr>
          <p:cNvPr id="8" name="Text 3"/>
          <p:cNvSpPr/>
          <p:nvPr/>
        </p:nvSpPr>
        <p:spPr>
          <a:xfrm>
            <a:off x="832104" y="1115568"/>
            <a:ext cx="12984480" cy="148132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1610"/>
              </a:lnSpc>
              <a:buNone/>
            </a:pPr>
            <a:r>
              <a:rPr lang="en-US" sz="9290" dirty="0">
                <a:solidFill>
                  <a:srgbClr val="BD9B78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04</a:t>
            </a:r>
            <a:endParaRPr lang="en-US" sz="9290" dirty="0"/>
          </a:p>
        </p:txBody>
      </p:sp>
      <p:sp>
        <p:nvSpPr>
          <p:cNvPr id="9" name="Text 4"/>
          <p:cNvSpPr/>
          <p:nvPr/>
        </p:nvSpPr>
        <p:spPr>
          <a:xfrm>
            <a:off x="832104" y="2852928"/>
            <a:ext cx="12984480" cy="33832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600"/>
              </a:lnSpc>
              <a:buNone/>
            </a:pPr>
            <a:endParaRPr lang="en-US" sz="1850" dirty="0"/>
          </a:p>
        </p:txBody>
      </p:sp>
      <p:sp>
        <p:nvSpPr>
          <p:cNvPr id="10" name="Text 5"/>
          <p:cNvSpPr/>
          <p:nvPr/>
        </p:nvSpPr>
        <p:spPr>
          <a:xfrm>
            <a:off x="832104" y="3447288"/>
            <a:ext cx="12984480" cy="33832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600"/>
              </a:lnSpc>
              <a:buNone/>
            </a:pPr>
            <a:endParaRPr lang="en-US" sz="1850" dirty="0"/>
          </a:p>
        </p:txBody>
      </p:sp>
      <p:sp>
        <p:nvSpPr>
          <p:cNvPr id="11" name="Text 6"/>
          <p:cNvSpPr/>
          <p:nvPr/>
        </p:nvSpPr>
        <p:spPr>
          <a:xfrm>
            <a:off x="832104" y="4636008"/>
            <a:ext cx="12984480" cy="33832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600"/>
              </a:lnSpc>
              <a:buNone/>
            </a:pPr>
            <a:endParaRPr lang="en-US" sz="18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2025-05-25T04:01:16Z</dcterms:created>
  <dcterms:modified xsi:type="dcterms:W3CDTF">2025-05-25T04:01:16Z</dcterms:modified>
</cp:coreProperties>
</file>